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slideshow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40" autoAdjust="0"/>
    <p:restoredTop sz="94660"/>
  </p:normalViewPr>
  <p:slideViewPr>
    <p:cSldViewPr snapToGrid="0">
      <p:cViewPr varScale="1">
        <p:scale>
          <a:sx n="85" d="100"/>
          <a:sy n="85" d="100"/>
        </p:scale>
        <p:origin x="283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1803405"/>
            <a:ext cx="9448800" cy="1825096"/>
          </a:xfrm>
        </p:spPr>
        <p:txBody>
          <a:bodyPr anchor="b">
            <a:normAutofit/>
          </a:bodyPr>
          <a:lstStyle>
            <a:lvl1pPr algn="l">
              <a:defRPr sz="6000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632201"/>
            <a:ext cx="9448800" cy="685800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 smtClean="0"/>
              <a:t>Kliknij, aby edytować styl wzorca podtytułu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09561" y="4314328"/>
            <a:ext cx="2910840" cy="374642"/>
          </a:xfrm>
        </p:spPr>
        <p:txBody>
          <a:bodyPr/>
          <a:lstStyle/>
          <a:p>
            <a:fld id="{48A87A34-81AB-432B-8DAE-1953F412C126}" type="datetimeFigureOut">
              <a:rPr lang="en-US" dirty="0"/>
              <a:t>1/27/2022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371600" y="4323845"/>
            <a:ext cx="6400800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77200" y="1430866"/>
            <a:ext cx="2743200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1/27/2022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3"/>
            <a:ext cx="10820399" cy="2801935"/>
          </a:xfrm>
        </p:spPr>
        <p:txBody>
          <a:bodyPr anchor="b">
            <a:normAutofit/>
          </a:bodyPr>
          <a:lstStyle>
            <a:lvl1pPr algn="r">
              <a:defRPr sz="4000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467" y="3641725"/>
            <a:ext cx="10490200" cy="955675"/>
          </a:xfrm>
        </p:spPr>
        <p:txBody>
          <a:bodyPr>
            <a:normAutofit/>
          </a:bodyPr>
          <a:lstStyle>
            <a:lvl1pPr marL="0" indent="0" algn="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1/27/2022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1"/>
            <a:ext cx="6991492" cy="36406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2194559"/>
            <a:ext cx="5334000" cy="4024125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194559"/>
            <a:ext cx="5334000" cy="4024125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1/27/2022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600" cy="1295400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9" y="2183802"/>
            <a:ext cx="5079991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0" y="3132666"/>
            <a:ext cx="5311775" cy="3086019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0" y="2183802"/>
            <a:ext cx="5105400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132666"/>
            <a:ext cx="5334000" cy="3086019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1/27/2022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1/27/2022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1/27/2022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411480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95582" y="746759"/>
            <a:ext cx="6510618" cy="5471925"/>
          </a:xfrm>
        </p:spPr>
        <p:txBody>
          <a:bodyPr anchor="ctr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411480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1/27/2022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687324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861238" y="751241"/>
            <a:ext cx="3644962" cy="5467443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l-PL" smtClean="0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687324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1/27/2022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braz panoramiczny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77" y="4697360"/>
            <a:ext cx="10822034" cy="81935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1727" y="941439"/>
            <a:ext cx="10821840" cy="3478161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l-PL" smtClean="0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5516715"/>
            <a:ext cx="10820400" cy="701969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1/27/2022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ytuł i po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2"/>
            <a:ext cx="10820400" cy="2802467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9133"/>
            <a:ext cx="10130516" cy="99906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1/27/2022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Oferta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67" y="753533"/>
            <a:ext cx="10151533" cy="2604495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303865" y="3365556"/>
            <a:ext cx="9592736" cy="4444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959862"/>
            <a:ext cx="10151533" cy="679871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1/27/2022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476250" y="93345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984230" y="270129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Karta naz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95" y="1124701"/>
            <a:ext cx="10146186" cy="251183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8315"/>
            <a:ext cx="10144654" cy="99988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78883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1/27/2022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8883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kolum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2895600" y="761999"/>
            <a:ext cx="8610599" cy="1303867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800" y="2202080"/>
            <a:ext cx="3456432" cy="617320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799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68800" y="2201333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366858" y="2904067"/>
            <a:ext cx="3456432" cy="331461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51800" y="2192866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8051801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1/27/2022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kolumna obraz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599" cy="1295400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8618" y="4191000"/>
            <a:ext cx="3451582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8618" y="2362200"/>
            <a:ext cx="3451582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l-PL" smtClean="0"/>
              <a:t>Kliknij ikonę, aby dodać obraz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8618" y="4873764"/>
            <a:ext cx="3451582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74263" y="4191000"/>
            <a:ext cx="3448935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374263" y="2362200"/>
            <a:ext cx="3448936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l-PL" smtClean="0"/>
              <a:t>Kliknij ikonę, aby dodać obraz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374264" y="4873763"/>
            <a:ext cx="344893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49731" y="4191000"/>
            <a:ext cx="3456469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049855" y="2362200"/>
            <a:ext cx="3447878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l-PL" smtClean="0"/>
              <a:t>Kliknij ikonę, aby dodać obraz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8049731" y="4873761"/>
            <a:ext cx="345244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1/27/2022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2194559"/>
            <a:ext cx="10820400" cy="4024125"/>
          </a:xfrm>
        </p:spPr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1/27/2022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48800" y="745066"/>
            <a:ext cx="2057400" cy="3903133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24466" y="745067"/>
            <a:ext cx="8204201" cy="3903133"/>
          </a:xfrm>
        </p:spPr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79941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1/27/2022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0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0-HD-TOP.pn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4414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895600" y="764373"/>
            <a:ext cx="8610600" cy="12930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194560"/>
            <a:ext cx="10820400" cy="40241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95360" y="6356350"/>
            <a:ext cx="29108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1/27/2022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6355845"/>
            <a:ext cx="7772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63000" y="38100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40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13" Type="http://schemas.openxmlformats.org/officeDocument/2006/relationships/image" Target="../media/image23.pn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12" Type="http://schemas.openxmlformats.org/officeDocument/2006/relationships/image" Target="../media/image22.png"/><Relationship Id="rId2" Type="http://schemas.openxmlformats.org/officeDocument/2006/relationships/image" Target="../media/image12.png"/><Relationship Id="rId16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11" Type="http://schemas.openxmlformats.org/officeDocument/2006/relationships/image" Target="../media/image21.png"/><Relationship Id="rId5" Type="http://schemas.openxmlformats.org/officeDocument/2006/relationships/image" Target="../media/image15.png"/><Relationship Id="rId15" Type="http://schemas.openxmlformats.org/officeDocument/2006/relationships/image" Target="../media/image25.png"/><Relationship Id="rId10" Type="http://schemas.openxmlformats.org/officeDocument/2006/relationships/image" Target="../media/image20.png"/><Relationship Id="rId4" Type="http://schemas.openxmlformats.org/officeDocument/2006/relationships/image" Target="../media/image14.png"/><Relationship Id="rId9" Type="http://schemas.openxmlformats.org/officeDocument/2006/relationships/image" Target="../media/image19.png"/><Relationship Id="rId14" Type="http://schemas.openxmlformats.org/officeDocument/2006/relationships/image" Target="../media/image24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pl-PL" dirty="0" smtClean="0"/>
              <a:t>Parcie na konstrukcje oporowe</a:t>
            </a:r>
            <a:endParaRPr lang="pl-PL" dirty="0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pl-PL" dirty="0" smtClean="0"/>
              <a:t>- uzupełnienie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6869913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PARCIE CZYNNE</a:t>
            </a:r>
            <a:endParaRPr lang="pl-PL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Symbol zastępczy zawartości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pl-PL" dirty="0" smtClean="0"/>
                  <a:t>PARCIE CZYNNE JEST CZYNNIKIEM DESTABILIZUJĄCYM KONSTRUKCJĘ OPOROWĄ</a:t>
                </a:r>
              </a:p>
              <a:p>
                <a:r>
                  <a:rPr lang="pl-PL" dirty="0" smtClean="0"/>
                  <a:t>STANOWI POZIOME ODDZIAŁYWANIE – CZĘŚĆ PIONOWYCH OBCIĄŻEŃ WYNIKAJĄCYCH Z CIĘŻARU WARSTW GRUNTÓW ORAZ OBCIĄŻENIA NAZIOMU PRZY UWZGLĘDNIENIU WARTOŚCI KOHEZJI GRUNTU.</a:t>
                </a:r>
              </a:p>
              <a:p>
                <a:r>
                  <a:rPr lang="pl-PL" dirty="0" smtClean="0"/>
                  <a:t>OPISANE JEST WZOREM:</a:t>
                </a:r>
              </a:p>
              <a:p>
                <a:pPr marL="0" indent="0">
                  <a:buNone/>
                </a:pPr>
                <a:endParaRPr lang="pl-PL" sz="3000" i="1" dirty="0" smtClean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pl-PL" sz="30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pl-PL" sz="3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𝜎</m:t>
                          </m:r>
                        </m:e>
                        <m:sub>
                          <m:r>
                            <a:rPr lang="pl-PL" sz="3000" i="1">
                              <a:latin typeface="Cambria Math" panose="02040503050406030204" pitchFamily="18" charset="0"/>
                            </a:rPr>
                            <m:t>𝑎</m:t>
                          </m:r>
                        </m:sub>
                      </m:sSub>
                      <m:r>
                        <a:rPr lang="pl-PL" sz="3000" i="1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pl-PL" sz="30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pl-PL" sz="3000" i="1">
                              <a:latin typeface="Cambria Math" panose="02040503050406030204" pitchFamily="18" charset="0"/>
                            </a:rPr>
                            <m:t>𝐾</m:t>
                          </m:r>
                        </m:e>
                        <m:sub>
                          <m:r>
                            <a:rPr lang="pl-PL" sz="3000" i="1">
                              <a:latin typeface="Cambria Math" panose="02040503050406030204" pitchFamily="18" charset="0"/>
                            </a:rPr>
                            <m:t>𝑎</m:t>
                          </m:r>
                        </m:sub>
                      </m:sSub>
                      <m:d>
                        <m:dPr>
                          <m:ctrlPr>
                            <a:rPr lang="pl-PL" sz="30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nary>
                            <m:naryPr>
                              <m:chr m:val="∑"/>
                              <m:subHide m:val="on"/>
                              <m:supHide m:val="on"/>
                              <m:ctrlPr>
                                <a:rPr lang="pl-PL" sz="3000" i="1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/>
                            <m:sup/>
                            <m:e>
                              <m:sSub>
                                <m:sSubPr>
                                  <m:ctrlPr>
                                    <a:rPr lang="pl-PL" sz="30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pl-PL" sz="30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𝛾</m:t>
                                  </m:r>
                                </m:e>
                                <m:sub>
                                  <m:r>
                                    <a:rPr lang="pl-PL" sz="3000" i="1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pl-PL" sz="30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pl-PL" sz="3000" i="1">
                                      <a:latin typeface="Cambria Math" panose="02040503050406030204" pitchFamily="18" charset="0"/>
                                    </a:rPr>
                                    <m:t>h</m:t>
                                  </m:r>
                                </m:e>
                                <m:sub>
                                  <m:r>
                                    <a:rPr lang="pl-PL" sz="3000" i="1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  <m:r>
                                <a:rPr lang="pl-PL" sz="3000" i="1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pl-PL" sz="3000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</m:nary>
                        </m:e>
                      </m:d>
                      <m:r>
                        <a:rPr lang="pl-PL" sz="3000" i="1">
                          <a:latin typeface="Cambria Math" panose="02040503050406030204" pitchFamily="18" charset="0"/>
                        </a:rPr>
                        <m:t>−2</m:t>
                      </m:r>
                      <m:r>
                        <a:rPr lang="pl-PL" sz="3000" i="1">
                          <a:latin typeface="Cambria Math" panose="02040503050406030204" pitchFamily="18" charset="0"/>
                        </a:rPr>
                        <m:t>𝑐</m:t>
                      </m:r>
                      <m:rad>
                        <m:radPr>
                          <m:degHide m:val="on"/>
                          <m:ctrlPr>
                            <a:rPr lang="pl-PL" sz="3000" i="1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sSub>
                            <m:sSubPr>
                              <m:ctrlPr>
                                <a:rPr lang="pl-PL" sz="30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pl-PL" sz="3000" i="1">
                                  <a:latin typeface="Cambria Math" panose="02040503050406030204" pitchFamily="18" charset="0"/>
                                </a:rPr>
                                <m:t>𝐾</m:t>
                              </m:r>
                            </m:e>
                            <m:sub>
                              <m:r>
                                <a:rPr lang="pl-PL" sz="3000" i="1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sub>
                          </m:sSub>
                        </m:e>
                      </m:rad>
                    </m:oMath>
                  </m:oMathPara>
                </a14:m>
                <a:endParaRPr lang="pl-PL" sz="3000" dirty="0"/>
              </a:p>
            </p:txBody>
          </p:sp>
        </mc:Choice>
        <mc:Fallback xmlns="">
          <p:sp>
            <p:nvSpPr>
              <p:cNvPr id="3" name="Symbol zastępczy zawartości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676" t="-1970" r="-789"/>
                </a:stretch>
              </a:blipFill>
            </p:spPr>
            <p:txBody>
              <a:bodyPr/>
              <a:lstStyle/>
              <a:p>
                <a:r>
                  <a:rPr lang="pl-PL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9428472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ytuł 1"/>
              <p:cNvSpPr>
                <a:spLocks noGrp="1"/>
              </p:cNvSpPr>
              <p:nvPr>
                <p:ph type="title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pl-PL" sz="3000" dirty="0" smtClean="0"/>
                  <a:t>Ze wzoru</a:t>
                </a:r>
                <a:br>
                  <a:rPr lang="pl-PL" sz="3000" dirty="0" smtClean="0"/>
                </a:br>
                <a:r>
                  <a:rPr lang="pl-PL" sz="3000" dirty="0" smtClean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pl-PL" sz="3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pl-PL" sz="3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𝜎</m:t>
                        </m:r>
                      </m:e>
                      <m:sub>
                        <m:r>
                          <a:rPr lang="pl-PL" sz="3000" i="1">
                            <a:latin typeface="Cambria Math" panose="02040503050406030204" pitchFamily="18" charset="0"/>
                          </a:rPr>
                          <m:t>𝑎</m:t>
                        </m:r>
                      </m:sub>
                    </m:sSub>
                    <m:r>
                      <a:rPr lang="pl-PL" sz="3000" i="1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pl-PL" sz="3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pl-PL" sz="3000" i="1">
                            <a:latin typeface="Cambria Math" panose="02040503050406030204" pitchFamily="18" charset="0"/>
                          </a:rPr>
                          <m:t>𝐾</m:t>
                        </m:r>
                      </m:e>
                      <m:sub>
                        <m:r>
                          <a:rPr lang="pl-PL" sz="3000" i="1">
                            <a:latin typeface="Cambria Math" panose="02040503050406030204" pitchFamily="18" charset="0"/>
                          </a:rPr>
                          <m:t>𝑎</m:t>
                        </m:r>
                      </m:sub>
                    </m:sSub>
                    <m:d>
                      <m:dPr>
                        <m:ctrlPr>
                          <a:rPr lang="pl-PL" sz="3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nary>
                          <m:naryPr>
                            <m:chr m:val="∑"/>
                            <m:subHide m:val="on"/>
                            <m:supHide m:val="on"/>
                            <m:ctrlPr>
                              <a:rPr lang="pl-PL" sz="3000" i="1">
                                <a:latin typeface="Cambria Math" panose="02040503050406030204" pitchFamily="18" charset="0"/>
                              </a:rPr>
                            </m:ctrlPr>
                          </m:naryPr>
                          <m:sub/>
                          <m:sup/>
                          <m:e>
                            <m:sSub>
                              <m:sSubPr>
                                <m:ctrlPr>
                                  <a:rPr lang="pl-PL" sz="30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pl-PL" sz="30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𝛾</m:t>
                                </m:r>
                              </m:e>
                              <m:sub>
                                <m:r>
                                  <a:rPr lang="pl-PL" sz="3000" i="1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</m:sSub>
                            <m:sSub>
                              <m:sSubPr>
                                <m:ctrlPr>
                                  <a:rPr lang="pl-PL" sz="30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pl-PL" sz="3000" i="1">
                                    <a:latin typeface="Cambria Math" panose="02040503050406030204" pitchFamily="18" charset="0"/>
                                  </a:rPr>
                                  <m:t>h</m:t>
                                </m:r>
                              </m:e>
                              <m:sub>
                                <m:r>
                                  <a:rPr lang="pl-PL" sz="3000" i="1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</m:sSub>
                            <m:r>
                              <a:rPr lang="pl-PL" sz="3000" i="1">
                                <a:latin typeface="Cambria Math" panose="02040503050406030204" pitchFamily="18" charset="0"/>
                              </a:rPr>
                              <m:t>+</m:t>
                            </m:r>
                            <m:r>
                              <a:rPr lang="pl-PL" sz="3000" i="1">
                                <a:latin typeface="Cambria Math" panose="02040503050406030204" pitchFamily="18" charset="0"/>
                              </a:rPr>
                              <m:t>𝑞</m:t>
                            </m:r>
                          </m:e>
                        </m:nary>
                      </m:e>
                    </m:d>
                    <m:r>
                      <a:rPr lang="pl-PL" sz="3000" i="1">
                        <a:latin typeface="Cambria Math" panose="02040503050406030204" pitchFamily="18" charset="0"/>
                      </a:rPr>
                      <m:t>−2</m:t>
                    </m:r>
                    <m:r>
                      <a:rPr lang="pl-PL" sz="3000" i="1">
                        <a:latin typeface="Cambria Math" panose="02040503050406030204" pitchFamily="18" charset="0"/>
                      </a:rPr>
                      <m:t>𝑐</m:t>
                    </m:r>
                    <m:rad>
                      <m:radPr>
                        <m:degHide m:val="on"/>
                        <m:ctrlPr>
                          <a:rPr lang="pl-PL" sz="3000" i="1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sSub>
                          <m:sSubPr>
                            <m:ctrlPr>
                              <a:rPr lang="pl-PL" sz="30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pl-PL" sz="3000" i="1">
                                <a:latin typeface="Cambria Math" panose="02040503050406030204" pitchFamily="18" charset="0"/>
                              </a:rPr>
                              <m:t>𝐾</m:t>
                            </m:r>
                          </m:e>
                          <m:sub>
                            <m:r>
                              <a:rPr lang="pl-PL" sz="3000" i="1">
                                <a:latin typeface="Cambria Math" panose="02040503050406030204" pitchFamily="18" charset="0"/>
                              </a:rPr>
                              <m:t>𝑎</m:t>
                            </m:r>
                          </m:sub>
                        </m:sSub>
                      </m:e>
                    </m:rad>
                  </m:oMath>
                </a14:m>
                <a:r>
                  <a:rPr lang="pl-PL" sz="3000" dirty="0" smtClean="0"/>
                  <a:t> 		wynika</a:t>
                </a:r>
                <a:endParaRPr lang="pl-PL" sz="3000" dirty="0"/>
              </a:p>
            </p:txBody>
          </p:sp>
        </mc:Choice>
        <mc:Fallback xmlns="">
          <p:sp>
            <p:nvSpPr>
              <p:cNvPr id="2" name="Tytuł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 rotWithShape="0">
                <a:blip r:embed="rId2"/>
                <a:stretch>
                  <a:fillRect r="-1557"/>
                </a:stretch>
              </a:blipFill>
            </p:spPr>
            <p:txBody>
              <a:bodyPr/>
              <a:lstStyle/>
              <a:p>
                <a:r>
                  <a:rPr lang="pl-P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" name="Symbol zastępczy zawartości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lnSpcReduction="10000"/>
              </a:bodyPr>
              <a:lstStyle/>
              <a:p>
                <a:r>
                  <a:rPr lang="pl-PL" sz="2400" dirty="0" smtClean="0"/>
                  <a:t>Że w obrębie jednej warstwy geotechnicznej wykres jest liniowy</a:t>
                </a:r>
              </a:p>
              <a:p>
                <a:r>
                  <a:rPr lang="pl-PL" sz="2400" dirty="0" smtClean="0"/>
                  <a:t>Że wartość w poziomie górnym naziomu może być większa od 0</a:t>
                </a:r>
              </a:p>
              <a:p>
                <a:pPr marL="0" indent="0">
                  <a:buNone/>
                </a:pPr>
                <a:r>
                  <a:rPr lang="pl-PL" sz="2000" dirty="0" smtClean="0"/>
                  <a:t>	</a:t>
                </a:r>
                <a:r>
                  <a:rPr lang="pl-PL" sz="1900" dirty="0" smtClean="0"/>
                  <a:t>(</a:t>
                </a:r>
                <a:r>
                  <a:rPr lang="pl-PL" sz="1900" dirty="0"/>
                  <a:t>naziom jest obciążony </a:t>
                </a:r>
                <a:r>
                  <a:rPr lang="pl-PL" sz="1900" dirty="0" smtClean="0"/>
                  <a:t>siłą o wartości </a:t>
                </a:r>
                <a:r>
                  <a:rPr lang="pl-PL" sz="1900" dirty="0"/>
                  <a:t>q, a grunt jest niespoisty, lub jest </a:t>
                </a:r>
                <a:r>
                  <a:rPr lang="pl-PL" sz="1900" dirty="0" smtClean="0"/>
                  <a:t>spoisty</a:t>
                </a:r>
                <a:r>
                  <a:rPr lang="pl-PL" sz="1900" dirty="0"/>
                  <a:t>, </a:t>
                </a:r>
                <a:endParaRPr lang="pl-PL" sz="1900" dirty="0" smtClean="0"/>
              </a:p>
              <a:p>
                <a:pPr marL="0" indent="0">
                  <a:buNone/>
                </a:pPr>
                <a:r>
                  <a:rPr lang="pl-PL" sz="1900" dirty="0"/>
                  <a:t>	</a:t>
                </a:r>
                <a:r>
                  <a:rPr lang="pl-PL" sz="1900" dirty="0" smtClean="0"/>
                  <a:t>ale wartość </a:t>
                </a:r>
                <a:r>
                  <a:rPr lang="pl-PL" sz="1900" dirty="0"/>
                  <a:t>q</a:t>
                </a:r>
                <a:r>
                  <a:rPr lang="pl-PL" sz="1800" dirty="0">
                    <a:solidFill>
                      <a:schemeClr val="accent6">
                        <a:lumMod val="20000"/>
                        <a:lumOff val="80000"/>
                      </a:schemeClr>
                    </a:solidFill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pl-PL" sz="1800" i="1"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∙ </m:t>
                    </m:r>
                  </m:oMath>
                </a14:m>
                <a:r>
                  <a:rPr lang="pl-PL" sz="1900" dirty="0"/>
                  <a:t>Ka przekracza wartość </a:t>
                </a:r>
                <a14:m>
                  <m:oMath xmlns:m="http://schemas.openxmlformats.org/officeDocument/2006/math">
                    <m:r>
                      <a:rPr lang="pl-PL" sz="1900" i="1">
                        <a:latin typeface="Cambria Math" panose="02040503050406030204" pitchFamily="18" charset="0"/>
                      </a:rPr>
                      <m:t>2</m:t>
                    </m:r>
                    <m:r>
                      <a:rPr lang="pl-PL" sz="1900" i="1">
                        <a:latin typeface="Cambria Math" panose="02040503050406030204" pitchFamily="18" charset="0"/>
                      </a:rPr>
                      <m:t>𝑐</m:t>
                    </m:r>
                    <m:rad>
                      <m:radPr>
                        <m:degHide m:val="on"/>
                        <m:ctrlPr>
                          <a:rPr lang="pl-PL" sz="1900" i="1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sSub>
                          <m:sSubPr>
                            <m:ctrlPr>
                              <a:rPr lang="pl-PL" sz="19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pl-PL" sz="1900" i="1">
                                <a:latin typeface="Cambria Math" panose="02040503050406030204" pitchFamily="18" charset="0"/>
                              </a:rPr>
                              <m:t>𝐾</m:t>
                            </m:r>
                          </m:e>
                          <m:sub>
                            <m:r>
                              <a:rPr lang="pl-PL" sz="1900" i="1">
                                <a:latin typeface="Cambria Math" panose="02040503050406030204" pitchFamily="18" charset="0"/>
                              </a:rPr>
                              <m:t>𝑎</m:t>
                            </m:r>
                          </m:sub>
                        </m:sSub>
                      </m:e>
                    </m:rad>
                  </m:oMath>
                </a14:m>
                <a:r>
                  <a:rPr lang="pl-PL" sz="1900" dirty="0"/>
                  <a:t>)</a:t>
                </a:r>
                <a:endParaRPr lang="pl-PL" sz="1900" dirty="0" smtClean="0"/>
              </a:p>
              <a:p>
                <a:r>
                  <a:rPr lang="pl-PL" sz="2400" dirty="0" smtClean="0"/>
                  <a:t>Że wartość w poziomie górnym naziomu może być mniejsza od 0</a:t>
                </a:r>
              </a:p>
              <a:p>
                <a:pPr marL="457200" lvl="1" indent="0">
                  <a:buNone/>
                </a:pPr>
                <a:r>
                  <a:rPr lang="pl-PL" dirty="0" smtClean="0"/>
                  <a:t>	</a:t>
                </a:r>
                <a:r>
                  <a:rPr lang="pl-PL" sz="1900" dirty="0" smtClean="0"/>
                  <a:t>(</a:t>
                </a:r>
                <a:r>
                  <a:rPr lang="pl-PL" sz="1900" dirty="0"/>
                  <a:t>grunt jest </a:t>
                </a:r>
                <a:r>
                  <a:rPr lang="pl-PL" sz="1900" dirty="0" smtClean="0"/>
                  <a:t>spoisty, a</a:t>
                </a:r>
                <a:r>
                  <a:rPr lang="pl-PL" sz="1900" dirty="0"/>
                  <a:t> naziom nie jest obciążony</a:t>
                </a:r>
                <a:r>
                  <a:rPr lang="pl-PL" sz="1900" dirty="0" smtClean="0"/>
                  <a:t>, </a:t>
                </a:r>
                <a:r>
                  <a:rPr lang="pl-PL" sz="1900" dirty="0"/>
                  <a:t>lub jest </a:t>
                </a:r>
                <a:r>
                  <a:rPr lang="pl-PL" sz="1900" dirty="0" smtClean="0"/>
                  <a:t>obciążony, </a:t>
                </a:r>
              </a:p>
              <a:p>
                <a:pPr marL="457200" lvl="1" indent="0">
                  <a:buNone/>
                </a:pPr>
                <a:r>
                  <a:rPr lang="pl-PL" sz="1900" dirty="0"/>
                  <a:t>	</a:t>
                </a:r>
                <a:r>
                  <a:rPr lang="pl-PL" sz="1900" dirty="0" smtClean="0"/>
                  <a:t>ale wartość </a:t>
                </a:r>
                <a14:m>
                  <m:oMath xmlns:m="http://schemas.openxmlformats.org/officeDocument/2006/math">
                    <m:r>
                      <a:rPr lang="pl-PL" sz="1900" i="1">
                        <a:latin typeface="Cambria Math" panose="02040503050406030204" pitchFamily="18" charset="0"/>
                      </a:rPr>
                      <m:t>2</m:t>
                    </m:r>
                    <m:r>
                      <a:rPr lang="pl-PL" sz="1900" i="1">
                        <a:latin typeface="Cambria Math" panose="02040503050406030204" pitchFamily="18" charset="0"/>
                      </a:rPr>
                      <m:t>𝑐</m:t>
                    </m:r>
                    <m:rad>
                      <m:radPr>
                        <m:degHide m:val="on"/>
                        <m:ctrlPr>
                          <a:rPr lang="pl-PL" sz="1900" i="1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sSub>
                          <m:sSubPr>
                            <m:ctrlPr>
                              <a:rPr lang="pl-PL" sz="19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pl-PL" sz="1900" i="1">
                                <a:latin typeface="Cambria Math" panose="02040503050406030204" pitchFamily="18" charset="0"/>
                              </a:rPr>
                              <m:t>𝐾</m:t>
                            </m:r>
                          </m:e>
                          <m:sub>
                            <m:r>
                              <a:rPr lang="pl-PL" sz="1900" i="1">
                                <a:latin typeface="Cambria Math" panose="02040503050406030204" pitchFamily="18" charset="0"/>
                              </a:rPr>
                              <m:t>𝑎</m:t>
                            </m:r>
                          </m:sub>
                        </m:sSub>
                      </m:e>
                    </m:rad>
                  </m:oMath>
                </a14:m>
                <a:r>
                  <a:rPr lang="pl-PL" sz="1900" dirty="0" smtClean="0"/>
                  <a:t> przekracza </a:t>
                </a:r>
                <a:r>
                  <a:rPr lang="pl-PL" sz="1900" dirty="0"/>
                  <a:t>wartość </a:t>
                </a:r>
                <a:r>
                  <a:rPr lang="pl-PL" sz="1900" dirty="0" smtClean="0"/>
                  <a:t>q</a:t>
                </a:r>
                <a:r>
                  <a:rPr lang="pl-PL" sz="1800" dirty="0">
                    <a:solidFill>
                      <a:schemeClr val="accent6">
                        <a:lumMod val="20000"/>
                        <a:lumOff val="80000"/>
                      </a:schemeClr>
                    </a:solidFill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pl-PL" sz="1800" i="1"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∙ </m:t>
                    </m:r>
                  </m:oMath>
                </a14:m>
                <a:r>
                  <a:rPr lang="pl-PL" sz="1900" dirty="0" smtClean="0"/>
                  <a:t>Ka)</a:t>
                </a:r>
              </a:p>
              <a:p>
                <a:r>
                  <a:rPr lang="pl-PL" sz="2400" dirty="0" smtClean="0"/>
                  <a:t>Wartość w poziomie górnym naziomu może być równa 0</a:t>
                </a:r>
              </a:p>
              <a:p>
                <a:pPr marL="0" indent="0">
                  <a:buNone/>
                </a:pPr>
                <a:r>
                  <a:rPr lang="pl-PL" dirty="0"/>
                  <a:t> </a:t>
                </a:r>
                <a:r>
                  <a:rPr lang="pl-PL" dirty="0" smtClean="0"/>
                  <a:t>  </a:t>
                </a:r>
                <a:r>
                  <a:rPr lang="pl-PL" sz="2000" dirty="0" smtClean="0"/>
                  <a:t>	</a:t>
                </a:r>
                <a:r>
                  <a:rPr lang="pl-PL" sz="1900" dirty="0"/>
                  <a:t>(naziom nie jest obciążony, a grunt jest </a:t>
                </a:r>
                <a:r>
                  <a:rPr lang="pl-PL" sz="1900" dirty="0" smtClean="0"/>
                  <a:t>niespoisty, lub naziom jest obciążony, </a:t>
                </a:r>
              </a:p>
              <a:p>
                <a:pPr marL="0" indent="0">
                  <a:buNone/>
                </a:pPr>
                <a:r>
                  <a:rPr lang="pl-PL" sz="1900" dirty="0"/>
                  <a:t>	</a:t>
                </a:r>
                <a:r>
                  <a:rPr lang="pl-PL" sz="1900" dirty="0" smtClean="0"/>
                  <a:t>a grunt jest spoisty, ale wartość q</a:t>
                </a:r>
                <a:r>
                  <a:rPr lang="pl-PL" sz="1800" dirty="0">
                    <a:solidFill>
                      <a:schemeClr val="accent6">
                        <a:lumMod val="20000"/>
                        <a:lumOff val="80000"/>
                      </a:schemeClr>
                    </a:solidFill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pl-PL" sz="1800" i="1"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∙ </m:t>
                    </m:r>
                  </m:oMath>
                </a14:m>
                <a:r>
                  <a:rPr lang="pl-PL" sz="1900" dirty="0" smtClean="0"/>
                  <a:t>Ka jest równa </a:t>
                </a:r>
                <a14:m>
                  <m:oMath xmlns:m="http://schemas.openxmlformats.org/officeDocument/2006/math">
                    <m:r>
                      <a:rPr lang="pl-PL" sz="1900" i="1">
                        <a:latin typeface="Cambria Math" panose="02040503050406030204" pitchFamily="18" charset="0"/>
                      </a:rPr>
                      <m:t>2</m:t>
                    </m:r>
                    <m:r>
                      <a:rPr lang="pl-PL" sz="1900" i="1">
                        <a:latin typeface="Cambria Math" panose="02040503050406030204" pitchFamily="18" charset="0"/>
                      </a:rPr>
                      <m:t>𝑐</m:t>
                    </m:r>
                    <m:rad>
                      <m:radPr>
                        <m:degHide m:val="on"/>
                        <m:ctrlPr>
                          <a:rPr lang="pl-PL" sz="1900" i="1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sSub>
                          <m:sSubPr>
                            <m:ctrlPr>
                              <a:rPr lang="pl-PL" sz="19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pl-PL" sz="1900" i="1">
                                <a:latin typeface="Cambria Math" panose="02040503050406030204" pitchFamily="18" charset="0"/>
                              </a:rPr>
                              <m:t>𝐾</m:t>
                            </m:r>
                          </m:e>
                          <m:sub>
                            <m:r>
                              <a:rPr lang="pl-PL" sz="1900" i="1">
                                <a:latin typeface="Cambria Math" panose="02040503050406030204" pitchFamily="18" charset="0"/>
                              </a:rPr>
                              <m:t>𝑎</m:t>
                            </m:r>
                          </m:sub>
                        </m:sSub>
                      </m:e>
                    </m:rad>
                  </m:oMath>
                </a14:m>
                <a:r>
                  <a:rPr lang="pl-PL" sz="1900" dirty="0" smtClean="0"/>
                  <a:t>)</a:t>
                </a:r>
                <a:endParaRPr lang="pl-PL" sz="1900" dirty="0"/>
              </a:p>
              <a:p>
                <a:pPr marL="0" indent="0">
                  <a:buNone/>
                </a:pPr>
                <a:endParaRPr lang="pl-PL" dirty="0"/>
              </a:p>
              <a:p>
                <a:pPr marL="0" indent="0">
                  <a:buNone/>
                </a:pPr>
                <a:endParaRPr lang="pl-PL" dirty="0" smtClean="0"/>
              </a:p>
              <a:p>
                <a:pPr marL="0" indent="0">
                  <a:buNone/>
                </a:pPr>
                <a:endParaRPr lang="pl-PL" dirty="0" smtClean="0"/>
              </a:p>
            </p:txBody>
          </p:sp>
        </mc:Choice>
        <mc:Fallback>
          <p:sp>
            <p:nvSpPr>
              <p:cNvPr id="3" name="Symbol zastępczy zawartości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3"/>
                <a:stretch>
                  <a:fillRect l="-789" t="-3030"/>
                </a:stretch>
              </a:blipFill>
            </p:spPr>
            <p:txBody>
              <a:bodyPr/>
              <a:lstStyle/>
              <a:p>
                <a:r>
                  <a:rPr lang="pl-PL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5748377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Wykres parcia czynnego</a:t>
            </a:r>
            <a:endParaRPr lang="pl-PL" dirty="0"/>
          </a:p>
        </p:txBody>
      </p:sp>
      <p:pic>
        <p:nvPicPr>
          <p:cNvPr id="4" name="Obraz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544" y="2080263"/>
            <a:ext cx="3421677" cy="3665538"/>
          </a:xfrm>
          <a:prstGeom prst="rect">
            <a:avLst/>
          </a:prstGeom>
        </p:spPr>
      </p:pic>
      <p:pic>
        <p:nvPicPr>
          <p:cNvPr id="5" name="Obraz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48290" y="2005695"/>
            <a:ext cx="3421677" cy="3665538"/>
          </a:xfrm>
          <a:prstGeom prst="rect">
            <a:avLst/>
          </a:prstGeom>
        </p:spPr>
      </p:pic>
      <p:pic>
        <p:nvPicPr>
          <p:cNvPr id="6" name="Obraz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0900" y="2057401"/>
            <a:ext cx="3840813" cy="368840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7" name="Symbol zastępczy zawartości 2"/>
              <p:cNvSpPr>
                <a:spLocks noGrp="1"/>
              </p:cNvSpPr>
              <p:nvPr>
                <p:ph idx="1"/>
              </p:nvPr>
            </p:nvSpPr>
            <p:spPr>
              <a:xfrm>
                <a:off x="1857413" y="1768816"/>
                <a:ext cx="1322294" cy="577167"/>
              </a:xfrm>
            </p:spPr>
            <p:txBody>
              <a:bodyPr>
                <a:normAutofit fontScale="92500"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pl-PL" sz="24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pl-PL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𝜎</m:t>
                        </m:r>
                      </m:e>
                      <m:sub>
                        <m:r>
                          <a:rPr lang="pl-PL" sz="2400" i="1">
                            <a:latin typeface="Cambria Math" panose="02040503050406030204" pitchFamily="18" charset="0"/>
                          </a:rPr>
                          <m:t>𝑎</m:t>
                        </m:r>
                        <m:r>
                          <a:rPr lang="pl-PL" sz="2400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pl-PL" dirty="0" smtClean="0"/>
                  <a:t> &gt; 0</a:t>
                </a:r>
              </a:p>
            </p:txBody>
          </p:sp>
        </mc:Choice>
        <mc:Fallback xmlns="">
          <p:sp>
            <p:nvSpPr>
              <p:cNvPr id="7" name="Symbol zastępczy zawartości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857413" y="1768816"/>
                <a:ext cx="1322294" cy="577167"/>
              </a:xfrm>
              <a:blipFill rotWithShape="0">
                <a:blip r:embed="rId5"/>
                <a:stretch>
                  <a:fillRect l="-5530" t="-10526"/>
                </a:stretch>
              </a:blipFill>
            </p:spPr>
            <p:txBody>
              <a:bodyPr/>
              <a:lstStyle/>
              <a:p>
                <a:r>
                  <a:rPr lang="pl-P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Symbol zastępczy zawartości 2"/>
              <p:cNvSpPr txBox="1">
                <a:spLocks/>
              </p:cNvSpPr>
              <p:nvPr/>
            </p:nvSpPr>
            <p:spPr>
              <a:xfrm>
                <a:off x="5261492" y="1768817"/>
                <a:ext cx="1322294" cy="577167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rmAutofit fontScale="92500"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14:m>
                  <m:oMath xmlns:m="http://schemas.openxmlformats.org/officeDocument/2006/math">
                    <m:sSub>
                      <m:sSubPr>
                        <m:ctrlPr>
                          <a:rPr lang="pl-PL" sz="24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pl-PL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𝜎</m:t>
                        </m:r>
                      </m:e>
                      <m:sub>
                        <m:r>
                          <a:rPr lang="pl-PL" sz="2400" i="1">
                            <a:latin typeface="Cambria Math" panose="02040503050406030204" pitchFamily="18" charset="0"/>
                          </a:rPr>
                          <m:t>𝑎</m:t>
                        </m:r>
                        <m:r>
                          <a:rPr lang="pl-PL" sz="2400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pl-PL" dirty="0" smtClean="0"/>
                  <a:t> </a:t>
                </a:r>
                <a:r>
                  <a:rPr lang="pl-PL" dirty="0"/>
                  <a:t>&lt;</a:t>
                </a:r>
                <a:r>
                  <a:rPr lang="pl-PL" dirty="0" smtClean="0"/>
                  <a:t> 0</a:t>
                </a:r>
              </a:p>
            </p:txBody>
          </p:sp>
        </mc:Choice>
        <mc:Fallback xmlns="">
          <p:sp>
            <p:nvSpPr>
              <p:cNvPr id="8" name="Symbol zastępczy zawartości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61492" y="1768817"/>
                <a:ext cx="1322294" cy="577167"/>
              </a:xfrm>
              <a:prstGeom prst="rect">
                <a:avLst/>
              </a:prstGeom>
              <a:blipFill rotWithShape="0">
                <a:blip r:embed="rId6"/>
                <a:stretch>
                  <a:fillRect l="-5069" t="-10526"/>
                </a:stretch>
              </a:blipFill>
            </p:spPr>
            <p:txBody>
              <a:bodyPr/>
              <a:lstStyle/>
              <a:p>
                <a:r>
                  <a:rPr lang="pl-P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Symbol zastępczy zawartości 2"/>
              <p:cNvSpPr txBox="1">
                <a:spLocks/>
              </p:cNvSpPr>
              <p:nvPr/>
            </p:nvSpPr>
            <p:spPr>
              <a:xfrm>
                <a:off x="8764171" y="1768817"/>
                <a:ext cx="1322294" cy="577167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rmAutofit fontScale="92500"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14:m>
                  <m:oMath xmlns:m="http://schemas.openxmlformats.org/officeDocument/2006/math">
                    <m:sSub>
                      <m:sSubPr>
                        <m:ctrlPr>
                          <a:rPr lang="pl-PL" sz="24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pl-PL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𝜎</m:t>
                        </m:r>
                      </m:e>
                      <m:sub>
                        <m:r>
                          <a:rPr lang="pl-PL" sz="2400" i="1">
                            <a:latin typeface="Cambria Math" panose="02040503050406030204" pitchFamily="18" charset="0"/>
                          </a:rPr>
                          <m:t>𝑎</m:t>
                        </m:r>
                        <m:r>
                          <a:rPr lang="pl-PL" sz="2400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pl-PL" dirty="0" smtClean="0"/>
                  <a:t> = 0</a:t>
                </a:r>
              </a:p>
            </p:txBody>
          </p:sp>
        </mc:Choice>
        <mc:Fallback xmlns="">
          <p:sp>
            <p:nvSpPr>
              <p:cNvPr id="9" name="Symbol zastępczy zawartości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64171" y="1768817"/>
                <a:ext cx="1322294" cy="577167"/>
              </a:xfrm>
              <a:prstGeom prst="rect">
                <a:avLst/>
              </a:prstGeom>
              <a:blipFill rotWithShape="0">
                <a:blip r:embed="rId7"/>
                <a:stretch>
                  <a:fillRect l="-5530" t="-10526"/>
                </a:stretch>
              </a:blipFill>
            </p:spPr>
            <p:txBody>
              <a:bodyPr/>
              <a:lstStyle/>
              <a:p>
                <a:r>
                  <a:rPr lang="pl-PL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4522706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4652" y="3063976"/>
            <a:ext cx="3840813" cy="368840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" name="Tytuł 1"/>
              <p:cNvSpPr>
                <a:spLocks noGrp="1"/>
              </p:cNvSpPr>
              <p:nvPr>
                <p:ph type="title"/>
              </p:nvPr>
            </p:nvSpPr>
            <p:spPr/>
            <p:txBody>
              <a:bodyPr>
                <a:normAutofit fontScale="90000"/>
              </a:bodyPr>
              <a:lstStyle/>
              <a:p>
                <a:r>
                  <a:rPr lang="pl-PL" sz="3000" dirty="0" smtClean="0"/>
                  <a:t>Ze wzoru</a:t>
                </a:r>
                <a:br>
                  <a:rPr lang="pl-PL" sz="3000" dirty="0" smtClean="0"/>
                </a:br>
                <a:r>
                  <a:rPr lang="pl-PL" sz="3000" dirty="0" smtClean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pl-PL" sz="3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pl-PL" sz="3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𝜎</m:t>
                        </m:r>
                      </m:e>
                      <m:sub>
                        <m:r>
                          <a:rPr lang="pl-PL" sz="3000" i="1">
                            <a:latin typeface="Cambria Math" panose="02040503050406030204" pitchFamily="18" charset="0"/>
                          </a:rPr>
                          <m:t>𝑎</m:t>
                        </m:r>
                      </m:sub>
                    </m:sSub>
                    <m:r>
                      <a:rPr lang="pl-PL" sz="3000" i="1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pl-PL" sz="3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pl-PL" sz="3000" i="1">
                            <a:latin typeface="Cambria Math" panose="02040503050406030204" pitchFamily="18" charset="0"/>
                          </a:rPr>
                          <m:t>𝐾</m:t>
                        </m:r>
                      </m:e>
                      <m:sub>
                        <m:r>
                          <a:rPr lang="pl-PL" sz="3000" i="1">
                            <a:latin typeface="Cambria Math" panose="02040503050406030204" pitchFamily="18" charset="0"/>
                          </a:rPr>
                          <m:t>𝑎</m:t>
                        </m:r>
                      </m:sub>
                    </m:sSub>
                    <m:d>
                      <m:dPr>
                        <m:ctrlPr>
                          <a:rPr lang="pl-PL" sz="300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nary>
                          <m:naryPr>
                            <m:chr m:val="∑"/>
                            <m:subHide m:val="on"/>
                            <m:supHide m:val="on"/>
                            <m:ctrlPr>
                              <a:rPr lang="pl-PL" sz="3000" i="1">
                                <a:latin typeface="Cambria Math" panose="02040503050406030204" pitchFamily="18" charset="0"/>
                              </a:rPr>
                            </m:ctrlPr>
                          </m:naryPr>
                          <m:sub/>
                          <m:sup/>
                          <m:e>
                            <m:sSub>
                              <m:sSubPr>
                                <m:ctrlPr>
                                  <a:rPr lang="pl-PL" sz="30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pl-PL" sz="30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𝛾</m:t>
                                </m:r>
                              </m:e>
                              <m:sub>
                                <m:r>
                                  <a:rPr lang="pl-PL" sz="3000" i="1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</m:sSub>
                            <m:sSub>
                              <m:sSubPr>
                                <m:ctrlPr>
                                  <a:rPr lang="pl-PL" sz="30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pl-PL" sz="3000" i="1">
                                    <a:latin typeface="Cambria Math" panose="02040503050406030204" pitchFamily="18" charset="0"/>
                                  </a:rPr>
                                  <m:t>h</m:t>
                                </m:r>
                              </m:e>
                              <m:sub>
                                <m:r>
                                  <a:rPr lang="pl-PL" sz="3000" i="1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</m:sSub>
                            <m:r>
                              <a:rPr lang="pl-PL" sz="3000" i="1">
                                <a:latin typeface="Cambria Math" panose="02040503050406030204" pitchFamily="18" charset="0"/>
                              </a:rPr>
                              <m:t>+</m:t>
                            </m:r>
                            <m:r>
                              <a:rPr lang="pl-PL" sz="3000" i="1">
                                <a:latin typeface="Cambria Math" panose="02040503050406030204" pitchFamily="18" charset="0"/>
                              </a:rPr>
                              <m:t>𝑞</m:t>
                            </m:r>
                          </m:e>
                        </m:nary>
                      </m:e>
                    </m:d>
                    <m:r>
                      <a:rPr lang="pl-PL" sz="3000" i="1">
                        <a:latin typeface="Cambria Math" panose="02040503050406030204" pitchFamily="18" charset="0"/>
                      </a:rPr>
                      <m:t>−2</m:t>
                    </m:r>
                    <m:r>
                      <a:rPr lang="pl-PL" sz="3000" i="1">
                        <a:latin typeface="Cambria Math" panose="02040503050406030204" pitchFamily="18" charset="0"/>
                      </a:rPr>
                      <m:t>𝑐</m:t>
                    </m:r>
                    <m:rad>
                      <m:radPr>
                        <m:degHide m:val="on"/>
                        <m:ctrlPr>
                          <a:rPr lang="pl-PL" sz="3000" i="1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sSub>
                          <m:sSubPr>
                            <m:ctrlPr>
                              <a:rPr lang="pl-PL" sz="30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pl-PL" sz="3000" i="1">
                                <a:latin typeface="Cambria Math" panose="02040503050406030204" pitchFamily="18" charset="0"/>
                              </a:rPr>
                              <m:t>𝐾</m:t>
                            </m:r>
                          </m:e>
                          <m:sub>
                            <m:r>
                              <a:rPr lang="pl-PL" sz="3000" i="1">
                                <a:latin typeface="Cambria Math" panose="02040503050406030204" pitchFamily="18" charset="0"/>
                              </a:rPr>
                              <m:t>𝑎</m:t>
                            </m:r>
                          </m:sub>
                        </m:sSub>
                      </m:e>
                    </m:rad>
                  </m:oMath>
                </a14:m>
                <a:r>
                  <a:rPr lang="pl-PL" sz="3000" dirty="0" smtClean="0"/>
                  <a:t> 		wynika PONDADTO</a:t>
                </a:r>
                <a:endParaRPr lang="pl-PL" sz="3000" dirty="0"/>
              </a:p>
            </p:txBody>
          </p:sp>
        </mc:Choice>
        <mc:Fallback xmlns="">
          <p:sp>
            <p:nvSpPr>
              <p:cNvPr id="2" name="Tytuł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 rotWithShape="0">
                <a:blip r:embed="rId3"/>
                <a:stretch>
                  <a:fillRect t="-7042" r="-2477" b="-11737"/>
                </a:stretch>
              </a:blipFill>
            </p:spPr>
            <p:txBody>
              <a:bodyPr/>
              <a:lstStyle/>
              <a:p>
                <a:r>
                  <a:rPr lang="pl-P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Symbol zastępczy zawartości 2"/>
              <p:cNvSpPr>
                <a:spLocks noGrp="1"/>
              </p:cNvSpPr>
              <p:nvPr>
                <p:ph idx="1"/>
              </p:nvPr>
            </p:nvSpPr>
            <p:spPr>
              <a:xfrm>
                <a:off x="685800" y="2057401"/>
                <a:ext cx="10820400" cy="4304852"/>
              </a:xfrm>
              <a:ln>
                <a:noFill/>
              </a:ln>
            </p:spPr>
            <p:txBody>
              <a:bodyPr>
                <a:normAutofit fontScale="92500"/>
              </a:bodyPr>
              <a:lstStyle/>
              <a:p>
                <a:r>
                  <a:rPr lang="pl-PL" sz="2400" dirty="0" smtClean="0"/>
                  <a:t>Że w podłożu uwarstwionym obowiązuje wyznaczenie (zgodnie z kolejnością działań) </a:t>
                </a:r>
                <a14:m>
                  <m:oMath xmlns:m="http://schemas.openxmlformats.org/officeDocument/2006/math">
                    <m:nary>
                      <m:naryPr>
                        <m:chr m:val="∑"/>
                        <m:subHide m:val="on"/>
                        <m:supHide m:val="on"/>
                        <m:ctrlPr>
                          <a:rPr lang="pl-PL" sz="2400" i="1">
                            <a:latin typeface="Cambria Math" panose="02040503050406030204" pitchFamily="18" charset="0"/>
                          </a:rPr>
                        </m:ctrlPr>
                      </m:naryPr>
                      <m:sub/>
                      <m:sup/>
                      <m:e>
                        <m:sSub>
                          <m:sSubPr>
                            <m:ctrlPr>
                              <a:rPr lang="pl-PL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pl-PL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𝛾</m:t>
                            </m:r>
                          </m:e>
                          <m:sub>
                            <m:r>
                              <a:rPr lang="pl-PL" sz="2400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sSub>
                          <m:sSubPr>
                            <m:ctrlPr>
                              <a:rPr lang="pl-PL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pl-PL" sz="2400" i="1">
                                <a:latin typeface="Cambria Math" panose="02040503050406030204" pitchFamily="18" charset="0"/>
                              </a:rPr>
                              <m:t>h</m:t>
                            </m:r>
                          </m:e>
                          <m:sub>
                            <m:r>
                              <a:rPr lang="pl-PL" sz="2400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e>
                    </m:nary>
                  </m:oMath>
                </a14:m>
                <a:r>
                  <a:rPr lang="pl-PL" sz="2400" dirty="0" smtClean="0"/>
                  <a:t>, a następnie iloczyn przez współczynnik parcia Ka</a:t>
                </a:r>
                <a:r>
                  <a:rPr lang="pl-PL" sz="3100" dirty="0" smtClean="0"/>
                  <a:t>.</a:t>
                </a:r>
              </a:p>
              <a:p>
                <a:r>
                  <a:rPr lang="pl-PL" sz="1800" dirty="0" smtClean="0"/>
                  <a:t>Obliczenia na przykładzie (w stropie i spągu każdej w-wy):</a:t>
                </a:r>
                <a:endParaRPr lang="pl-PL" sz="1800" dirty="0"/>
              </a:p>
              <a:p>
                <a:pPr marL="0" indent="0">
                  <a:buNone/>
                </a:pPr>
                <a:r>
                  <a:rPr lang="pl-PL" sz="1800" dirty="0" smtClean="0"/>
                  <a:t>q=100kN, c=0, miąższość w-wy I=1m, II=2m, III=2m</a:t>
                </a:r>
                <a:endParaRPr lang="pl-PL" sz="1800" dirty="0"/>
              </a:p>
              <a:p>
                <a:pPr marL="0" indent="0">
                  <a:buNone/>
                </a:pPr>
                <a:endParaRPr lang="pl-PL" sz="900" dirty="0" smtClean="0"/>
              </a:p>
              <a:p>
                <a:pPr marL="0" indent="0">
                  <a:lnSpc>
                    <a:spcPct val="110000"/>
                  </a:lnSpc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pl-PL" sz="1800" i="1" smtClean="0">
                            <a:solidFill>
                              <a:schemeClr val="accent4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pl-PL" sz="1800" i="1">
                            <a:solidFill>
                              <a:schemeClr val="accent4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𝜎</m:t>
                        </m:r>
                      </m:e>
                      <m:sub>
                        <m:r>
                          <a:rPr lang="pl-PL" sz="1800" i="1">
                            <a:solidFill>
                              <a:schemeClr val="accent4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  <m:r>
                          <a:rPr lang="pl-PL" sz="1800" b="0" i="1" smtClean="0">
                            <a:solidFill>
                              <a:schemeClr val="accent4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pl-PL" sz="1800" i="1">
                        <a:solidFill>
                          <a:schemeClr val="accent4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pl-PL" sz="1800" b="0" i="1" smtClean="0">
                        <a:solidFill>
                          <a:schemeClr val="accent4"/>
                        </a:solidFill>
                        <a:latin typeface="Cambria Math" panose="02040503050406030204" pitchFamily="18" charset="0"/>
                      </a:rPr>
                      <m:t>0,25</m:t>
                    </m:r>
                    <m:d>
                      <m:dPr>
                        <m:ctrlPr>
                          <a:rPr lang="pl-PL" sz="1800" i="1">
                            <a:solidFill>
                              <a:schemeClr val="accent4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pl-PL" sz="1800" b="0" i="1" smtClean="0">
                            <a:solidFill>
                              <a:schemeClr val="accent4"/>
                            </a:solidFill>
                            <a:latin typeface="Cambria Math" panose="02040503050406030204" pitchFamily="18" charset="0"/>
                          </a:rPr>
                          <m:t>20</m:t>
                        </m:r>
                        <m:r>
                          <a:rPr lang="pl-PL" sz="1800" b="0" i="1" smtClean="0">
                            <a:solidFill>
                              <a:schemeClr val="accent4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∙0+100</m:t>
                        </m:r>
                      </m:e>
                    </m:d>
                    <m:r>
                      <a:rPr lang="pl-PL" sz="1800" i="1">
                        <a:solidFill>
                          <a:schemeClr val="accent4"/>
                        </a:solidFill>
                        <a:latin typeface="Cambria Math" panose="02040503050406030204" pitchFamily="18" charset="0"/>
                      </a:rPr>
                      <m:t>−2</m:t>
                    </m:r>
                    <m:r>
                      <a:rPr lang="pl-PL" sz="1800" i="1" smtClean="0">
                        <a:solidFill>
                          <a:schemeClr val="accent4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∙</m:t>
                    </m:r>
                    <m:r>
                      <a:rPr lang="pl-PL" sz="1800" b="0" i="1" smtClean="0">
                        <a:solidFill>
                          <a:schemeClr val="accent4"/>
                        </a:solidFill>
                        <a:latin typeface="Cambria Math" panose="02040503050406030204" pitchFamily="18" charset="0"/>
                      </a:rPr>
                      <m:t>0</m:t>
                    </m:r>
                    <m:r>
                      <a:rPr lang="pl-PL" sz="1800" b="0" i="1" smtClean="0">
                        <a:solidFill>
                          <a:schemeClr val="accent4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∙</m:t>
                    </m:r>
                    <m:rad>
                      <m:radPr>
                        <m:degHide m:val="on"/>
                        <m:ctrlPr>
                          <a:rPr lang="pl-PL" sz="1800" i="1">
                            <a:solidFill>
                              <a:schemeClr val="accent4"/>
                            </a:solidFill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pl-PL" sz="1800" b="0" i="1" smtClean="0">
                            <a:solidFill>
                              <a:schemeClr val="accent4"/>
                            </a:solidFill>
                            <a:latin typeface="Cambria Math" panose="02040503050406030204" pitchFamily="18" charset="0"/>
                          </a:rPr>
                          <m:t>0,25</m:t>
                        </m:r>
                      </m:e>
                    </m:rad>
                    <m:r>
                      <a:rPr lang="pl-PL" sz="1800" b="0" i="1" smtClean="0">
                        <a:solidFill>
                          <a:schemeClr val="accent4"/>
                        </a:solidFill>
                        <a:latin typeface="Cambria Math" panose="02040503050406030204" pitchFamily="18" charset="0"/>
                      </a:rPr>
                      <m:t>=25</m:t>
                    </m:r>
                  </m:oMath>
                </a14:m>
                <a:r>
                  <a:rPr lang="pl-PL" sz="1800" dirty="0" smtClean="0"/>
                  <a:t> </a:t>
                </a:r>
              </a:p>
              <a:p>
                <a:pPr marL="0" indent="0">
                  <a:lnSpc>
                    <a:spcPct val="110000"/>
                  </a:lnSpc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pl-PL" sz="1800" i="1">
                            <a:solidFill>
                              <a:schemeClr val="accent4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pl-PL" sz="1800" i="1">
                            <a:solidFill>
                              <a:schemeClr val="accent4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𝜎</m:t>
                        </m:r>
                      </m:e>
                      <m:sub>
                        <m:r>
                          <a:rPr lang="pl-PL" sz="1800" i="1">
                            <a:solidFill>
                              <a:schemeClr val="accent4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  <m:r>
                          <a:rPr lang="pl-PL" sz="1800" b="0" i="1" smtClean="0">
                            <a:solidFill>
                              <a:schemeClr val="accent4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pl-PL" sz="1800" i="1">
                        <a:solidFill>
                          <a:schemeClr val="accent4"/>
                        </a:solidFill>
                        <a:latin typeface="Cambria Math" panose="02040503050406030204" pitchFamily="18" charset="0"/>
                      </a:rPr>
                      <m:t>=0,25</m:t>
                    </m:r>
                    <m:d>
                      <m:dPr>
                        <m:ctrlPr>
                          <a:rPr lang="pl-PL" sz="1800" i="1">
                            <a:solidFill>
                              <a:schemeClr val="accent4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pl-PL" sz="1800" i="1">
                            <a:solidFill>
                              <a:schemeClr val="accent4"/>
                            </a:solidFill>
                            <a:latin typeface="Cambria Math" panose="02040503050406030204" pitchFamily="18" charset="0"/>
                          </a:rPr>
                          <m:t>20</m:t>
                        </m:r>
                        <m:r>
                          <a:rPr lang="pl-PL" sz="1800" i="1">
                            <a:solidFill>
                              <a:schemeClr val="accent4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∙</m:t>
                        </m:r>
                        <m:r>
                          <a:rPr lang="pl-PL" sz="1800" b="0" i="1" smtClean="0">
                            <a:solidFill>
                              <a:schemeClr val="accent4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  <m:r>
                          <a:rPr lang="pl-PL" sz="1800" i="1">
                            <a:solidFill>
                              <a:schemeClr val="accent4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+100</m:t>
                        </m:r>
                      </m:e>
                    </m:d>
                    <m:r>
                      <a:rPr lang="pl-PL" sz="1800" i="1">
                        <a:solidFill>
                          <a:schemeClr val="accent4"/>
                        </a:solidFill>
                        <a:latin typeface="Cambria Math" panose="02040503050406030204" pitchFamily="18" charset="0"/>
                      </a:rPr>
                      <m:t>−2</m:t>
                    </m:r>
                    <m:r>
                      <a:rPr lang="pl-PL" sz="1800" i="1">
                        <a:solidFill>
                          <a:schemeClr val="accent4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∙</m:t>
                    </m:r>
                    <m:r>
                      <a:rPr lang="pl-PL" sz="1800" i="1">
                        <a:solidFill>
                          <a:schemeClr val="accent4"/>
                        </a:solidFill>
                        <a:latin typeface="Cambria Math" panose="02040503050406030204" pitchFamily="18" charset="0"/>
                      </a:rPr>
                      <m:t>0</m:t>
                    </m:r>
                    <m:r>
                      <a:rPr lang="pl-PL" sz="1800" i="1">
                        <a:solidFill>
                          <a:schemeClr val="accent4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∙</m:t>
                    </m:r>
                    <m:rad>
                      <m:radPr>
                        <m:degHide m:val="on"/>
                        <m:ctrlPr>
                          <a:rPr lang="pl-PL" sz="1800" i="1">
                            <a:solidFill>
                              <a:schemeClr val="accent4"/>
                            </a:solidFill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pl-PL" sz="1800" i="1">
                            <a:solidFill>
                              <a:schemeClr val="accent4"/>
                            </a:solidFill>
                            <a:latin typeface="Cambria Math" panose="02040503050406030204" pitchFamily="18" charset="0"/>
                          </a:rPr>
                          <m:t>0,25</m:t>
                        </m:r>
                      </m:e>
                    </m:rad>
                    <m:r>
                      <a:rPr lang="pl-PL" sz="1800" b="0" i="1" smtClean="0">
                        <a:solidFill>
                          <a:schemeClr val="accent4"/>
                        </a:solidFill>
                        <a:latin typeface="Cambria Math" panose="02040503050406030204" pitchFamily="18" charset="0"/>
                      </a:rPr>
                      <m:t>=30</m:t>
                    </m:r>
                  </m:oMath>
                </a14:m>
                <a:r>
                  <a:rPr lang="pl-PL" sz="1800" dirty="0"/>
                  <a:t> </a:t>
                </a:r>
                <a:endParaRPr lang="pl-PL" sz="1800" dirty="0" smtClean="0"/>
              </a:p>
              <a:p>
                <a:pPr marL="0" indent="0">
                  <a:lnSpc>
                    <a:spcPct val="110000"/>
                  </a:lnSpc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pl-PL" sz="1800" i="1" smtClean="0">
                            <a:solidFill>
                              <a:srgbClr val="00B0F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pl-PL" sz="1800" i="1">
                            <a:solidFill>
                              <a:srgbClr val="00B0F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𝜎</m:t>
                        </m:r>
                      </m:e>
                      <m:sub>
                        <m:r>
                          <a:rPr lang="pl-PL" sz="1800" i="1">
                            <a:solidFill>
                              <a:srgbClr val="00B0F0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  <m:r>
                          <a:rPr lang="pl-PL" sz="1800" b="0" i="1" smtClean="0">
                            <a:solidFill>
                              <a:srgbClr val="00B0F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pl-PL" sz="1800" i="1">
                        <a:solidFill>
                          <a:srgbClr val="00B0F0"/>
                        </a:solidFill>
                        <a:latin typeface="Cambria Math" panose="02040503050406030204" pitchFamily="18" charset="0"/>
                      </a:rPr>
                      <m:t>=0,</m:t>
                    </m:r>
                    <m:r>
                      <a:rPr lang="pl-PL" sz="1800" b="0" i="1" smtClean="0">
                        <a:solidFill>
                          <a:srgbClr val="00B0F0"/>
                        </a:solidFill>
                        <a:latin typeface="Cambria Math" panose="02040503050406030204" pitchFamily="18" charset="0"/>
                      </a:rPr>
                      <m:t>20</m:t>
                    </m:r>
                    <m:d>
                      <m:dPr>
                        <m:ctrlPr>
                          <a:rPr lang="pl-PL" sz="1800" i="1">
                            <a:solidFill>
                              <a:srgbClr val="00B0F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pl-PL" sz="1800" i="1">
                            <a:solidFill>
                              <a:srgbClr val="00B0F0"/>
                            </a:solidFill>
                            <a:latin typeface="Cambria Math" panose="02040503050406030204" pitchFamily="18" charset="0"/>
                          </a:rPr>
                          <m:t>20</m:t>
                        </m:r>
                        <m:r>
                          <a:rPr lang="pl-PL" sz="1800" i="1">
                            <a:solidFill>
                              <a:srgbClr val="00B0F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∙</m:t>
                        </m:r>
                        <m:r>
                          <a:rPr lang="pl-PL" sz="1800" b="0" i="1" smtClean="0">
                            <a:solidFill>
                              <a:srgbClr val="00B0F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  <m:r>
                          <a:rPr lang="pl-PL" sz="1800" i="1">
                            <a:solidFill>
                              <a:srgbClr val="00B0F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+100</m:t>
                        </m:r>
                      </m:e>
                    </m:d>
                    <m:r>
                      <a:rPr lang="pl-PL" sz="1800" i="1">
                        <a:solidFill>
                          <a:srgbClr val="00B0F0"/>
                        </a:solidFill>
                        <a:latin typeface="Cambria Math" panose="02040503050406030204" pitchFamily="18" charset="0"/>
                      </a:rPr>
                      <m:t>−2</m:t>
                    </m:r>
                    <m:r>
                      <a:rPr lang="pl-PL" sz="1800" i="1">
                        <a:solidFill>
                          <a:srgbClr val="00B0F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∙</m:t>
                    </m:r>
                    <m:r>
                      <a:rPr lang="pl-PL" sz="1800" i="1">
                        <a:solidFill>
                          <a:srgbClr val="00B0F0"/>
                        </a:solidFill>
                        <a:latin typeface="Cambria Math" panose="02040503050406030204" pitchFamily="18" charset="0"/>
                      </a:rPr>
                      <m:t>0</m:t>
                    </m:r>
                    <m:r>
                      <a:rPr lang="pl-PL" sz="1800" i="1">
                        <a:solidFill>
                          <a:srgbClr val="00B0F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∙</m:t>
                    </m:r>
                    <m:rad>
                      <m:radPr>
                        <m:degHide m:val="on"/>
                        <m:ctrlPr>
                          <a:rPr lang="pl-PL" sz="1800" i="1">
                            <a:solidFill>
                              <a:srgbClr val="00B0F0"/>
                            </a:solidFill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pl-PL" sz="1800" i="1">
                            <a:solidFill>
                              <a:srgbClr val="00B0F0"/>
                            </a:solidFill>
                            <a:latin typeface="Cambria Math" panose="02040503050406030204" pitchFamily="18" charset="0"/>
                          </a:rPr>
                          <m:t>0,2</m:t>
                        </m:r>
                        <m:r>
                          <a:rPr lang="pl-PL" sz="1800" b="0" i="1" smtClean="0">
                            <a:solidFill>
                              <a:srgbClr val="00B0F0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e>
                    </m:rad>
                    <m:r>
                      <a:rPr lang="pl-PL" sz="1800" b="0" i="1" smtClean="0">
                        <a:solidFill>
                          <a:srgbClr val="00B0F0"/>
                        </a:solidFill>
                        <a:latin typeface="Cambria Math" panose="02040503050406030204" pitchFamily="18" charset="0"/>
                      </a:rPr>
                      <m:t>=24</m:t>
                    </m:r>
                  </m:oMath>
                </a14:m>
                <a:r>
                  <a:rPr lang="pl-PL" sz="1800" dirty="0"/>
                  <a:t> </a:t>
                </a:r>
                <a:endParaRPr lang="pl-PL" sz="1800" dirty="0" smtClean="0"/>
              </a:p>
              <a:p>
                <a:pPr marL="0" indent="0">
                  <a:lnSpc>
                    <a:spcPct val="110000"/>
                  </a:lnSpc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pl-PL" sz="1800" i="1">
                            <a:solidFill>
                              <a:srgbClr val="00B0F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pl-PL" sz="1800" i="1">
                            <a:solidFill>
                              <a:srgbClr val="00B0F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𝜎</m:t>
                        </m:r>
                      </m:e>
                      <m:sub>
                        <m:r>
                          <a:rPr lang="pl-PL" sz="1800" i="1">
                            <a:solidFill>
                              <a:srgbClr val="00B0F0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  <m:r>
                          <a:rPr lang="pl-PL" sz="1800" b="0" i="1" smtClean="0">
                            <a:solidFill>
                              <a:srgbClr val="00B0F0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sub>
                    </m:sSub>
                    <m:r>
                      <a:rPr lang="pl-PL" sz="1800" i="1">
                        <a:solidFill>
                          <a:srgbClr val="00B0F0"/>
                        </a:solidFill>
                        <a:latin typeface="Cambria Math" panose="02040503050406030204" pitchFamily="18" charset="0"/>
                      </a:rPr>
                      <m:t>=0,20</m:t>
                    </m:r>
                    <m:d>
                      <m:dPr>
                        <m:ctrlPr>
                          <a:rPr lang="pl-PL" sz="1800" i="1">
                            <a:solidFill>
                              <a:srgbClr val="00B0F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pl-PL" sz="1800" i="1">
                            <a:solidFill>
                              <a:srgbClr val="00B0F0"/>
                            </a:solidFill>
                            <a:latin typeface="Cambria Math" panose="02040503050406030204" pitchFamily="18" charset="0"/>
                          </a:rPr>
                          <m:t>20</m:t>
                        </m:r>
                        <m:r>
                          <a:rPr lang="pl-PL" sz="1800" i="1">
                            <a:solidFill>
                              <a:srgbClr val="00B0F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∙1</m:t>
                        </m:r>
                        <m:r>
                          <a:rPr lang="pl-PL" sz="1800" b="0" i="1" smtClean="0">
                            <a:solidFill>
                              <a:srgbClr val="00B0F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+18</m:t>
                        </m:r>
                        <m:r>
                          <a:rPr lang="pl-PL" sz="1800" i="1">
                            <a:solidFill>
                              <a:srgbClr val="00B0F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∙</m:t>
                        </m:r>
                        <m:r>
                          <a:rPr lang="pl-PL" sz="1800" b="0" i="1" smtClean="0">
                            <a:solidFill>
                              <a:srgbClr val="00B0F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  <m:r>
                          <a:rPr lang="pl-PL" sz="1800" i="1">
                            <a:solidFill>
                              <a:srgbClr val="00B0F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+100</m:t>
                        </m:r>
                      </m:e>
                    </m:d>
                    <m:r>
                      <a:rPr lang="pl-PL" sz="1800" i="1">
                        <a:solidFill>
                          <a:srgbClr val="00B0F0"/>
                        </a:solidFill>
                        <a:latin typeface="Cambria Math" panose="02040503050406030204" pitchFamily="18" charset="0"/>
                      </a:rPr>
                      <m:t>−2</m:t>
                    </m:r>
                    <m:r>
                      <a:rPr lang="pl-PL" sz="1800" i="1">
                        <a:solidFill>
                          <a:srgbClr val="00B0F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∙</m:t>
                    </m:r>
                    <m:r>
                      <a:rPr lang="pl-PL" sz="1800" i="1">
                        <a:solidFill>
                          <a:srgbClr val="00B0F0"/>
                        </a:solidFill>
                        <a:latin typeface="Cambria Math" panose="02040503050406030204" pitchFamily="18" charset="0"/>
                      </a:rPr>
                      <m:t>0</m:t>
                    </m:r>
                    <m:r>
                      <a:rPr lang="pl-PL" sz="1800" i="1">
                        <a:solidFill>
                          <a:srgbClr val="00B0F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∙</m:t>
                    </m:r>
                    <m:rad>
                      <m:radPr>
                        <m:degHide m:val="on"/>
                        <m:ctrlPr>
                          <a:rPr lang="pl-PL" sz="1800" i="1">
                            <a:solidFill>
                              <a:srgbClr val="00B0F0"/>
                            </a:solidFill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pl-PL" sz="1800" i="1">
                            <a:solidFill>
                              <a:srgbClr val="00B0F0"/>
                            </a:solidFill>
                            <a:latin typeface="Cambria Math" panose="02040503050406030204" pitchFamily="18" charset="0"/>
                          </a:rPr>
                          <m:t>0,20</m:t>
                        </m:r>
                      </m:e>
                    </m:rad>
                    <m:r>
                      <a:rPr lang="pl-PL" sz="1800" b="0" i="1" smtClean="0">
                        <a:solidFill>
                          <a:srgbClr val="00B0F0"/>
                        </a:solidFill>
                        <a:latin typeface="Cambria Math" panose="02040503050406030204" pitchFamily="18" charset="0"/>
                      </a:rPr>
                      <m:t>=31,2</m:t>
                    </m:r>
                  </m:oMath>
                </a14:m>
                <a:r>
                  <a:rPr lang="pl-PL" sz="1800" dirty="0" smtClean="0"/>
                  <a:t> </a:t>
                </a:r>
                <a:endParaRPr lang="pl-PL" sz="1800" dirty="0"/>
              </a:p>
              <a:p>
                <a:pPr marL="0" indent="0">
                  <a:lnSpc>
                    <a:spcPct val="11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pl-PL" sz="1800" i="1" smtClean="0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pl-PL" sz="1800" i="1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𝜎</m:t>
                          </m:r>
                        </m:e>
                        <m:sub>
                          <m:r>
                            <a:rPr lang="pl-PL" sz="1800" i="1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pl-PL" sz="1800" b="0" i="1" smtClean="0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  <m:r>
                        <a:rPr lang="pl-PL" sz="1800" i="1">
                          <a:solidFill>
                            <a:srgbClr val="FFFF00"/>
                          </a:solidFill>
                          <a:latin typeface="Cambria Math" panose="02040503050406030204" pitchFamily="18" charset="0"/>
                        </a:rPr>
                        <m:t>=0,</m:t>
                      </m:r>
                      <m:r>
                        <a:rPr lang="pl-PL" sz="1800" b="0" i="1" smtClean="0">
                          <a:solidFill>
                            <a:srgbClr val="FFFF00"/>
                          </a:solidFill>
                          <a:latin typeface="Cambria Math" panose="02040503050406030204" pitchFamily="18" charset="0"/>
                        </a:rPr>
                        <m:t>30</m:t>
                      </m:r>
                      <m:d>
                        <m:dPr>
                          <m:ctrlPr>
                            <a:rPr lang="pl-PL" sz="1800" i="1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pl-PL" sz="1800" i="1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</a:rPr>
                            <m:t>20</m:t>
                          </m:r>
                          <m:r>
                            <a:rPr lang="pl-PL" sz="1800" i="1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∙1+18∙2+100</m:t>
                          </m:r>
                        </m:e>
                      </m:d>
                      <m:r>
                        <a:rPr lang="pl-PL" sz="1800" i="1">
                          <a:solidFill>
                            <a:srgbClr val="FFFF00"/>
                          </a:solidFill>
                          <a:latin typeface="Cambria Math" panose="02040503050406030204" pitchFamily="18" charset="0"/>
                        </a:rPr>
                        <m:t>−2</m:t>
                      </m:r>
                      <m:r>
                        <a:rPr lang="pl-PL" sz="1800" i="1">
                          <a:solidFill>
                            <a:srgbClr val="FFFF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r>
                        <a:rPr lang="pl-PL" sz="1800" i="1">
                          <a:solidFill>
                            <a:srgbClr val="FFFF00"/>
                          </a:solidFill>
                          <a:latin typeface="Cambria Math" panose="02040503050406030204" pitchFamily="18" charset="0"/>
                        </a:rPr>
                        <m:t>0</m:t>
                      </m:r>
                      <m:r>
                        <a:rPr lang="pl-PL" sz="1800" i="1">
                          <a:solidFill>
                            <a:srgbClr val="FFFF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rad>
                        <m:radPr>
                          <m:degHide m:val="on"/>
                          <m:ctrlPr>
                            <a:rPr lang="pl-PL" sz="1800" i="1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pl-PL" sz="1800" i="1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</a:rPr>
                            <m:t>0,</m:t>
                          </m:r>
                          <m:r>
                            <a:rPr lang="pl-PL" sz="1800" b="0" i="1" smtClean="0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  <m:r>
                            <a:rPr lang="pl-PL" sz="1800" i="1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e>
                      </m:rad>
                      <m:r>
                        <a:rPr lang="pl-PL" sz="1800" b="0" i="1" smtClean="0">
                          <a:solidFill>
                            <a:srgbClr val="FFFF00"/>
                          </a:solidFill>
                          <a:latin typeface="Cambria Math" panose="02040503050406030204" pitchFamily="18" charset="0"/>
                        </a:rPr>
                        <m:t>=46,8</m:t>
                      </m:r>
                    </m:oMath>
                  </m:oMathPara>
                </a14:m>
                <a:endParaRPr lang="pl-PL" sz="1800" dirty="0" smtClean="0"/>
              </a:p>
              <a:p>
                <a:pPr marL="0" indent="0">
                  <a:lnSpc>
                    <a:spcPct val="11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pl-PL" sz="1800" i="1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pl-PL" sz="1800" i="1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𝜎</m:t>
                          </m:r>
                        </m:e>
                        <m:sub>
                          <m:r>
                            <a:rPr lang="pl-PL" sz="1800" i="1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pl-PL" sz="1800" b="0" i="1" smtClean="0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</m:sub>
                      </m:sSub>
                      <m:r>
                        <a:rPr lang="pl-PL" sz="1800" i="1">
                          <a:solidFill>
                            <a:srgbClr val="FFFF00"/>
                          </a:solidFill>
                          <a:latin typeface="Cambria Math" panose="02040503050406030204" pitchFamily="18" charset="0"/>
                        </a:rPr>
                        <m:t>=0,30</m:t>
                      </m:r>
                      <m:d>
                        <m:dPr>
                          <m:ctrlPr>
                            <a:rPr lang="pl-PL" sz="1800" i="1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pl-PL" sz="1800" i="1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</a:rPr>
                            <m:t>20</m:t>
                          </m:r>
                          <m:r>
                            <a:rPr lang="pl-PL" sz="1800" i="1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∙1+18∙2</m:t>
                          </m:r>
                          <m:r>
                            <a:rPr lang="pl-PL" sz="1800" b="0" i="1" smtClean="0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+22</m:t>
                          </m:r>
                          <m:r>
                            <a:rPr lang="pl-PL" sz="1800" i="1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∙</m:t>
                          </m:r>
                          <m:r>
                            <a:rPr lang="pl-PL" sz="1800" b="0" i="1" smtClean="0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  <m:r>
                            <a:rPr lang="pl-PL" sz="1800" i="1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+100</m:t>
                          </m:r>
                        </m:e>
                      </m:d>
                      <m:r>
                        <a:rPr lang="pl-PL" sz="1800" i="1">
                          <a:solidFill>
                            <a:srgbClr val="FFFF00"/>
                          </a:solidFill>
                          <a:latin typeface="Cambria Math" panose="02040503050406030204" pitchFamily="18" charset="0"/>
                        </a:rPr>
                        <m:t>−2</m:t>
                      </m:r>
                      <m:r>
                        <a:rPr lang="pl-PL" sz="1800" i="1">
                          <a:solidFill>
                            <a:srgbClr val="FFFF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r>
                        <a:rPr lang="pl-PL" sz="1800" i="1">
                          <a:solidFill>
                            <a:srgbClr val="FFFF00"/>
                          </a:solidFill>
                          <a:latin typeface="Cambria Math" panose="02040503050406030204" pitchFamily="18" charset="0"/>
                        </a:rPr>
                        <m:t>0</m:t>
                      </m:r>
                      <m:r>
                        <a:rPr lang="pl-PL" sz="1800" i="1">
                          <a:solidFill>
                            <a:srgbClr val="FFFF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rad>
                        <m:radPr>
                          <m:degHide m:val="on"/>
                          <m:ctrlPr>
                            <a:rPr lang="pl-PL" sz="1800" i="1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pl-PL" sz="1800" i="1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</a:rPr>
                            <m:t>0,30</m:t>
                          </m:r>
                        </m:e>
                      </m:rad>
                      <m:r>
                        <a:rPr lang="pl-PL" sz="1800" b="0" i="1" smtClean="0">
                          <a:solidFill>
                            <a:srgbClr val="FFFF00"/>
                          </a:solidFill>
                          <a:latin typeface="Cambria Math" panose="02040503050406030204" pitchFamily="18" charset="0"/>
                        </a:rPr>
                        <m:t>=0,60</m:t>
                      </m:r>
                    </m:oMath>
                  </m:oMathPara>
                </a14:m>
                <a:endParaRPr lang="pl-PL" sz="1800" dirty="0"/>
              </a:p>
              <a:p>
                <a:pPr marL="0" indent="0">
                  <a:buNone/>
                </a:pPr>
                <a:endParaRPr lang="pl-PL" sz="2400" dirty="0" smtClean="0"/>
              </a:p>
              <a:p>
                <a:pPr marL="0" indent="0">
                  <a:buNone/>
                </a:pPr>
                <a:endParaRPr lang="pl-PL" sz="2400" dirty="0" smtClean="0"/>
              </a:p>
              <a:p>
                <a:pPr marL="0" indent="0">
                  <a:buNone/>
                </a:pPr>
                <a:endParaRPr lang="pl-PL" sz="2400" dirty="0"/>
              </a:p>
              <a:p>
                <a:pPr marL="0" indent="0">
                  <a:buNone/>
                </a:pPr>
                <a:endParaRPr lang="pl-PL" sz="2400" dirty="0"/>
              </a:p>
              <a:p>
                <a:pPr marL="0" indent="0">
                  <a:buNone/>
                </a:pPr>
                <a:endParaRPr lang="pl-PL" sz="2400" dirty="0"/>
              </a:p>
            </p:txBody>
          </p:sp>
        </mc:Choice>
        <mc:Fallback xmlns="">
          <p:sp>
            <p:nvSpPr>
              <p:cNvPr id="3" name="Symbol zastępczy zawartości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85800" y="2057401"/>
                <a:ext cx="10820400" cy="4304852"/>
              </a:xfrm>
              <a:blipFill rotWithShape="0">
                <a:blip r:embed="rId4"/>
                <a:stretch>
                  <a:fillRect l="-676" t="-1841" r="-789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pl-P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Prostokąt 4"/>
              <p:cNvSpPr/>
              <p:nvPr/>
            </p:nvSpPr>
            <p:spPr>
              <a:xfrm>
                <a:off x="8943152" y="3540169"/>
                <a:ext cx="1742464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pl-PL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pl-PL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𝛾</m:t>
                          </m:r>
                        </m:e>
                        <m:sub>
                          <m:r>
                            <a:rPr lang="pl-PL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pl-PL" b="0" i="1" smtClean="0">
                          <a:latin typeface="Cambria Math" panose="02040503050406030204" pitchFamily="18" charset="0"/>
                        </a:rPr>
                        <m:t>=20</m:t>
                      </m:r>
                      <m:r>
                        <a:rPr lang="pl-PL" b="0" i="1" smtClean="0">
                          <a:latin typeface="Cambria Math" panose="02040503050406030204" pitchFamily="18" charset="0"/>
                        </a:rPr>
                        <m:t>𝑘𝑁</m:t>
                      </m:r>
                      <m:r>
                        <a:rPr lang="pl-PL" b="0" i="1" smtClean="0">
                          <a:latin typeface="Cambria Math" panose="02040503050406030204" pitchFamily="18" charset="0"/>
                        </a:rPr>
                        <m:t>/</m:t>
                      </m:r>
                      <m:sSup>
                        <m:sSupPr>
                          <m:ctrlPr>
                            <a:rPr lang="pl-PL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l-PL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p>
                          <m:r>
                            <a:rPr lang="pl-PL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pl-PL" dirty="0"/>
              </a:p>
            </p:txBody>
          </p:sp>
        </mc:Choice>
        <mc:Fallback xmlns="">
          <p:sp>
            <p:nvSpPr>
              <p:cNvPr id="5" name="Prostokąt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43152" y="3540169"/>
                <a:ext cx="1742464" cy="369332"/>
              </a:xfrm>
              <a:prstGeom prst="rect">
                <a:avLst/>
              </a:prstGeom>
              <a:blipFill rotWithShape="0">
                <a:blip r:embed="rId5"/>
                <a:stretch>
                  <a:fillRect b="-16667"/>
                </a:stretch>
              </a:blipFill>
            </p:spPr>
            <p:txBody>
              <a:bodyPr/>
              <a:lstStyle/>
              <a:p>
                <a:r>
                  <a:rPr lang="pl-P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Prostokąt 5"/>
              <p:cNvSpPr/>
              <p:nvPr/>
            </p:nvSpPr>
            <p:spPr>
              <a:xfrm>
                <a:off x="8943152" y="4442186"/>
                <a:ext cx="1742465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pl-PL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pl-PL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𝛾</m:t>
                          </m:r>
                        </m:e>
                        <m:sub>
                          <m:r>
                            <a:rPr lang="pl-PL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pl-PL" b="0" i="1" smtClean="0">
                          <a:latin typeface="Cambria Math" panose="02040503050406030204" pitchFamily="18" charset="0"/>
                        </a:rPr>
                        <m:t>=18</m:t>
                      </m:r>
                      <m:r>
                        <a:rPr lang="pl-PL" b="0" i="1" smtClean="0">
                          <a:latin typeface="Cambria Math" panose="02040503050406030204" pitchFamily="18" charset="0"/>
                        </a:rPr>
                        <m:t>𝑘𝑁</m:t>
                      </m:r>
                      <m:r>
                        <a:rPr lang="pl-PL" b="0" i="1" smtClean="0">
                          <a:latin typeface="Cambria Math" panose="02040503050406030204" pitchFamily="18" charset="0"/>
                        </a:rPr>
                        <m:t>/</m:t>
                      </m:r>
                      <m:sSup>
                        <m:sSupPr>
                          <m:ctrlPr>
                            <a:rPr lang="pl-PL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l-PL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p>
                          <m:r>
                            <a:rPr lang="pl-PL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pl-PL" dirty="0"/>
              </a:p>
            </p:txBody>
          </p:sp>
        </mc:Choice>
        <mc:Fallback xmlns="">
          <p:sp>
            <p:nvSpPr>
              <p:cNvPr id="6" name="Prostokąt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43152" y="4442186"/>
                <a:ext cx="1742465" cy="369332"/>
              </a:xfrm>
              <a:prstGeom prst="rect">
                <a:avLst/>
              </a:prstGeom>
              <a:blipFill rotWithShape="0">
                <a:blip r:embed="rId6"/>
                <a:stretch>
                  <a:fillRect b="-16667"/>
                </a:stretch>
              </a:blipFill>
            </p:spPr>
            <p:txBody>
              <a:bodyPr/>
              <a:lstStyle/>
              <a:p>
                <a:r>
                  <a:rPr lang="pl-P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Prostokąt 6"/>
              <p:cNvSpPr/>
              <p:nvPr/>
            </p:nvSpPr>
            <p:spPr>
              <a:xfrm>
                <a:off x="8943152" y="5680934"/>
                <a:ext cx="1747786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pl-PL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pl-PL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𝛾</m:t>
                          </m:r>
                        </m:e>
                        <m:sub>
                          <m:r>
                            <a:rPr lang="pl-PL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lang="pl-PL" b="0" i="1" smtClean="0">
                          <a:latin typeface="Cambria Math" panose="02040503050406030204" pitchFamily="18" charset="0"/>
                        </a:rPr>
                        <m:t>=22</m:t>
                      </m:r>
                      <m:r>
                        <a:rPr lang="pl-PL" b="0" i="1" smtClean="0">
                          <a:latin typeface="Cambria Math" panose="02040503050406030204" pitchFamily="18" charset="0"/>
                        </a:rPr>
                        <m:t>𝑘𝑁</m:t>
                      </m:r>
                      <m:r>
                        <a:rPr lang="pl-PL" b="0" i="1" smtClean="0">
                          <a:latin typeface="Cambria Math" panose="02040503050406030204" pitchFamily="18" charset="0"/>
                        </a:rPr>
                        <m:t>/</m:t>
                      </m:r>
                      <m:sSup>
                        <m:sSupPr>
                          <m:ctrlPr>
                            <a:rPr lang="pl-PL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l-PL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p>
                          <m:r>
                            <a:rPr lang="pl-PL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pl-PL" dirty="0"/>
              </a:p>
            </p:txBody>
          </p:sp>
        </mc:Choice>
        <mc:Fallback xmlns="">
          <p:sp>
            <p:nvSpPr>
              <p:cNvPr id="7" name="Prostokąt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43152" y="5680934"/>
                <a:ext cx="1747786" cy="369332"/>
              </a:xfrm>
              <a:prstGeom prst="rect">
                <a:avLst/>
              </a:prstGeom>
              <a:blipFill rotWithShape="0">
                <a:blip r:embed="rId7"/>
                <a:stretch>
                  <a:fillRect b="-16667"/>
                </a:stretch>
              </a:blipFill>
            </p:spPr>
            <p:txBody>
              <a:bodyPr/>
              <a:lstStyle/>
              <a:p>
                <a:r>
                  <a:rPr lang="pl-P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Prostokąt 7"/>
              <p:cNvSpPr/>
              <p:nvPr/>
            </p:nvSpPr>
            <p:spPr>
              <a:xfrm>
                <a:off x="10634968" y="3534782"/>
                <a:ext cx="1339534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pl-PL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pl-PL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e>
                        <m:sub>
                          <m:r>
                            <a:rPr lang="pl-PL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𝑎</m:t>
                          </m:r>
                          <m:r>
                            <a:rPr lang="pl-PL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pl-PL" b="0" i="1" smtClean="0">
                          <a:latin typeface="Cambria Math" panose="02040503050406030204" pitchFamily="18" charset="0"/>
                        </a:rPr>
                        <m:t>=0,25</m:t>
                      </m:r>
                    </m:oMath>
                  </m:oMathPara>
                </a14:m>
                <a:endParaRPr lang="pl-PL" dirty="0"/>
              </a:p>
            </p:txBody>
          </p:sp>
        </mc:Choice>
        <mc:Fallback xmlns="">
          <p:sp>
            <p:nvSpPr>
              <p:cNvPr id="8" name="Prostokąt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634968" y="3534782"/>
                <a:ext cx="1339534" cy="369332"/>
              </a:xfrm>
              <a:prstGeom prst="rect">
                <a:avLst/>
              </a:prstGeom>
              <a:blipFill rotWithShape="0">
                <a:blip r:embed="rId8"/>
                <a:stretch>
                  <a:fillRect b="-3333"/>
                </a:stretch>
              </a:blipFill>
            </p:spPr>
            <p:txBody>
              <a:bodyPr/>
              <a:lstStyle/>
              <a:p>
                <a:r>
                  <a:rPr lang="pl-P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Prostokąt 8"/>
              <p:cNvSpPr/>
              <p:nvPr/>
            </p:nvSpPr>
            <p:spPr>
              <a:xfrm>
                <a:off x="10634968" y="4447573"/>
                <a:ext cx="1339534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pl-PL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pl-PL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e>
                        <m:sub>
                          <m:r>
                            <a:rPr lang="pl-PL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𝑎</m:t>
                          </m:r>
                          <m:r>
                            <a:rPr lang="pl-PL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pl-PL" b="0" i="1" smtClean="0">
                          <a:latin typeface="Cambria Math" panose="02040503050406030204" pitchFamily="18" charset="0"/>
                        </a:rPr>
                        <m:t>=0,20</m:t>
                      </m:r>
                    </m:oMath>
                  </m:oMathPara>
                </a14:m>
                <a:endParaRPr lang="pl-PL" dirty="0"/>
              </a:p>
            </p:txBody>
          </p:sp>
        </mc:Choice>
        <mc:Fallback xmlns="">
          <p:sp>
            <p:nvSpPr>
              <p:cNvPr id="9" name="Prostokąt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634968" y="4447573"/>
                <a:ext cx="1339534" cy="369332"/>
              </a:xfrm>
              <a:prstGeom prst="rect">
                <a:avLst/>
              </a:prstGeom>
              <a:blipFill rotWithShape="0">
                <a:blip r:embed="rId9"/>
                <a:stretch>
                  <a:fillRect b="-3333"/>
                </a:stretch>
              </a:blipFill>
            </p:spPr>
            <p:txBody>
              <a:bodyPr/>
              <a:lstStyle/>
              <a:p>
                <a:r>
                  <a:rPr lang="pl-P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Prostokąt 9"/>
              <p:cNvSpPr/>
              <p:nvPr/>
            </p:nvSpPr>
            <p:spPr>
              <a:xfrm>
                <a:off x="10634968" y="5680934"/>
                <a:ext cx="1339534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pl-PL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pl-PL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e>
                        <m:sub>
                          <m:r>
                            <a:rPr lang="pl-PL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𝑎</m:t>
                          </m:r>
                          <m:r>
                            <a:rPr lang="pl-PL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lang="pl-PL" b="0" i="1" smtClean="0">
                          <a:latin typeface="Cambria Math" panose="02040503050406030204" pitchFamily="18" charset="0"/>
                        </a:rPr>
                        <m:t>=0,30</m:t>
                      </m:r>
                    </m:oMath>
                  </m:oMathPara>
                </a14:m>
                <a:endParaRPr lang="pl-PL" dirty="0"/>
              </a:p>
            </p:txBody>
          </p:sp>
        </mc:Choice>
        <mc:Fallback xmlns="">
          <p:sp>
            <p:nvSpPr>
              <p:cNvPr id="10" name="Prostokąt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634968" y="5680934"/>
                <a:ext cx="1339534" cy="369332"/>
              </a:xfrm>
              <a:prstGeom prst="rect">
                <a:avLst/>
              </a:prstGeom>
              <a:blipFill rotWithShape="0">
                <a:blip r:embed="rId10"/>
                <a:stretch>
                  <a:fillRect b="-3333"/>
                </a:stretch>
              </a:blipFill>
            </p:spPr>
            <p:txBody>
              <a:bodyPr/>
              <a:lstStyle/>
              <a:p>
                <a:r>
                  <a:rPr lang="pl-P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Prostokąt 10"/>
              <p:cNvSpPr/>
              <p:nvPr/>
            </p:nvSpPr>
            <p:spPr>
              <a:xfrm>
                <a:off x="7651617" y="3063976"/>
                <a:ext cx="580800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pl-PL" i="1" smtClean="0">
                              <a:solidFill>
                                <a:schemeClr val="accent4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pl-PL" i="1">
                              <a:solidFill>
                                <a:schemeClr val="accent4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𝜎</m:t>
                          </m:r>
                        </m:e>
                        <m:sub>
                          <m:r>
                            <a:rPr lang="pl-PL" i="1">
                              <a:solidFill>
                                <a:schemeClr val="accent4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pl-PL" i="1">
                              <a:solidFill>
                                <a:schemeClr val="accent4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</m:oMath>
                  </m:oMathPara>
                </a14:m>
                <a:endParaRPr lang="pl-PL" dirty="0"/>
              </a:p>
            </p:txBody>
          </p:sp>
        </mc:Choice>
        <mc:Fallback xmlns="">
          <p:sp>
            <p:nvSpPr>
              <p:cNvPr id="11" name="Prostokąt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51617" y="3063976"/>
                <a:ext cx="580800" cy="369332"/>
              </a:xfrm>
              <a:prstGeom prst="rect">
                <a:avLst/>
              </a:prstGeom>
              <a:blipFill rotWithShape="0">
                <a:blip r:embed="rId11"/>
                <a:stretch>
                  <a:fillRect b="-3333"/>
                </a:stretch>
              </a:blipFill>
            </p:spPr>
            <p:txBody>
              <a:bodyPr/>
              <a:lstStyle/>
              <a:p>
                <a:r>
                  <a:rPr lang="pl-P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Prostokąt 11"/>
              <p:cNvSpPr/>
              <p:nvPr/>
            </p:nvSpPr>
            <p:spPr>
              <a:xfrm>
                <a:off x="7632975" y="3684252"/>
                <a:ext cx="580800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pl-PL" i="1" smtClean="0">
                              <a:solidFill>
                                <a:schemeClr val="accent4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pl-PL" i="1">
                              <a:solidFill>
                                <a:schemeClr val="accent4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𝜎</m:t>
                          </m:r>
                        </m:e>
                        <m:sub>
                          <m:r>
                            <a:rPr lang="pl-PL" i="1">
                              <a:solidFill>
                                <a:schemeClr val="accent4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pl-PL" b="0" i="1" smtClean="0">
                              <a:solidFill>
                                <a:schemeClr val="accent4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pl-PL" dirty="0"/>
              </a:p>
            </p:txBody>
          </p:sp>
        </mc:Choice>
        <mc:Fallback xmlns="">
          <p:sp>
            <p:nvSpPr>
              <p:cNvPr id="12" name="Prostokąt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32975" y="3684252"/>
                <a:ext cx="580800" cy="369332"/>
              </a:xfrm>
              <a:prstGeom prst="rect">
                <a:avLst/>
              </a:prstGeom>
              <a:blipFill rotWithShape="0">
                <a:blip r:embed="rId12"/>
                <a:stretch>
                  <a:fillRect b="-1639"/>
                </a:stretch>
              </a:blipFill>
            </p:spPr>
            <p:txBody>
              <a:bodyPr/>
              <a:lstStyle/>
              <a:p>
                <a:r>
                  <a:rPr lang="pl-P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Prostokąt 12"/>
              <p:cNvSpPr/>
              <p:nvPr/>
            </p:nvSpPr>
            <p:spPr>
              <a:xfrm>
                <a:off x="7632975" y="3946718"/>
                <a:ext cx="580800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pl-PL" i="1" smtClean="0">
                              <a:solidFill>
                                <a:srgbClr val="00B0F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pl-PL" i="1">
                              <a:solidFill>
                                <a:srgbClr val="00B0F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𝜎</m:t>
                          </m:r>
                        </m:e>
                        <m:sub>
                          <m:r>
                            <a:rPr lang="pl-PL" b="0" i="1" smtClean="0">
                              <a:solidFill>
                                <a:srgbClr val="00B0F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𝑎</m:t>
                          </m:r>
                          <m:r>
                            <a:rPr lang="pl-PL" b="0" i="1" smtClean="0">
                              <a:solidFill>
                                <a:srgbClr val="00B0F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pl-PL" dirty="0"/>
              </a:p>
            </p:txBody>
          </p:sp>
        </mc:Choice>
        <mc:Fallback xmlns="">
          <p:sp>
            <p:nvSpPr>
              <p:cNvPr id="13" name="Prostokąt 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32975" y="3946718"/>
                <a:ext cx="580800" cy="369332"/>
              </a:xfrm>
              <a:prstGeom prst="rect">
                <a:avLst/>
              </a:prstGeom>
              <a:blipFill rotWithShape="0">
                <a:blip r:embed="rId13"/>
                <a:stretch>
                  <a:fillRect b="-1639"/>
                </a:stretch>
              </a:blipFill>
            </p:spPr>
            <p:txBody>
              <a:bodyPr/>
              <a:lstStyle/>
              <a:p>
                <a:r>
                  <a:rPr lang="pl-P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Prostokąt 13"/>
              <p:cNvSpPr/>
              <p:nvPr/>
            </p:nvSpPr>
            <p:spPr>
              <a:xfrm>
                <a:off x="7651617" y="4949384"/>
                <a:ext cx="580800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pl-PL" i="1" smtClean="0">
                              <a:solidFill>
                                <a:srgbClr val="00B0F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pl-PL" i="1">
                              <a:solidFill>
                                <a:srgbClr val="00B0F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𝜎</m:t>
                          </m:r>
                        </m:e>
                        <m:sub>
                          <m:r>
                            <a:rPr lang="pl-PL" b="0" i="1" smtClean="0">
                              <a:solidFill>
                                <a:srgbClr val="00B0F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𝑎</m:t>
                          </m:r>
                          <m:r>
                            <a:rPr lang="pl-PL" b="0" i="1" smtClean="0">
                              <a:solidFill>
                                <a:srgbClr val="00B0F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pl-PL" dirty="0"/>
              </a:p>
            </p:txBody>
          </p:sp>
        </mc:Choice>
        <mc:Fallback xmlns="">
          <p:sp>
            <p:nvSpPr>
              <p:cNvPr id="14" name="Prostokąt 1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51617" y="4949384"/>
                <a:ext cx="580800" cy="369332"/>
              </a:xfrm>
              <a:prstGeom prst="rect">
                <a:avLst/>
              </a:prstGeom>
              <a:blipFill rotWithShape="0">
                <a:blip r:embed="rId14"/>
                <a:stretch>
                  <a:fillRect b="-3333"/>
                </a:stretch>
              </a:blipFill>
            </p:spPr>
            <p:txBody>
              <a:bodyPr/>
              <a:lstStyle/>
              <a:p>
                <a:r>
                  <a:rPr lang="pl-P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Prostokąt 14"/>
              <p:cNvSpPr/>
              <p:nvPr/>
            </p:nvSpPr>
            <p:spPr>
              <a:xfrm>
                <a:off x="7651617" y="5199877"/>
                <a:ext cx="580800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pl-PL" i="1" smtClean="0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pl-PL" i="1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𝜎</m:t>
                          </m:r>
                        </m:e>
                        <m:sub>
                          <m:r>
                            <a:rPr lang="pl-PL" b="0" i="1" smtClean="0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𝑎</m:t>
                          </m:r>
                          <m:r>
                            <a:rPr lang="pl-PL" b="0" i="1" smtClean="0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</m:oMath>
                  </m:oMathPara>
                </a14:m>
                <a:endParaRPr lang="pl-PL" dirty="0"/>
              </a:p>
            </p:txBody>
          </p:sp>
        </mc:Choice>
        <mc:Fallback xmlns="">
          <p:sp>
            <p:nvSpPr>
              <p:cNvPr id="15" name="Prostokąt 1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51617" y="5199877"/>
                <a:ext cx="580800" cy="369332"/>
              </a:xfrm>
              <a:prstGeom prst="rect">
                <a:avLst/>
              </a:prstGeom>
              <a:blipFill rotWithShape="0">
                <a:blip r:embed="rId15"/>
                <a:stretch>
                  <a:fillRect b="-1639"/>
                </a:stretch>
              </a:blipFill>
            </p:spPr>
            <p:txBody>
              <a:bodyPr/>
              <a:lstStyle/>
              <a:p>
                <a:r>
                  <a:rPr lang="pl-P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Prostokąt 16"/>
              <p:cNvSpPr/>
              <p:nvPr/>
            </p:nvSpPr>
            <p:spPr>
              <a:xfrm>
                <a:off x="7651617" y="6140625"/>
                <a:ext cx="580800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pl-PL" i="1" smtClean="0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pl-PL" i="1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𝜎</m:t>
                          </m:r>
                        </m:e>
                        <m:sub>
                          <m:r>
                            <a:rPr lang="pl-PL" b="0" i="1" smtClean="0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𝑎</m:t>
                          </m:r>
                          <m:r>
                            <a:rPr lang="pl-PL" b="0" i="1" smtClean="0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5</m:t>
                          </m:r>
                        </m:sub>
                      </m:sSub>
                    </m:oMath>
                  </m:oMathPara>
                </a14:m>
                <a:endParaRPr lang="pl-PL" dirty="0"/>
              </a:p>
            </p:txBody>
          </p:sp>
        </mc:Choice>
        <mc:Fallback xmlns="">
          <p:sp>
            <p:nvSpPr>
              <p:cNvPr id="17" name="Prostokąt 1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51617" y="6140625"/>
                <a:ext cx="580800" cy="369332"/>
              </a:xfrm>
              <a:prstGeom prst="rect">
                <a:avLst/>
              </a:prstGeom>
              <a:blipFill rotWithShape="0">
                <a:blip r:embed="rId16"/>
                <a:stretch>
                  <a:fillRect b="-3279"/>
                </a:stretch>
              </a:blipFill>
            </p:spPr>
            <p:txBody>
              <a:bodyPr/>
              <a:lstStyle/>
              <a:p>
                <a:r>
                  <a:rPr lang="pl-PL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9" name="Łącznik prosty 18"/>
          <p:cNvCxnSpPr/>
          <p:nvPr/>
        </p:nvCxnSpPr>
        <p:spPr>
          <a:xfrm>
            <a:off x="8477250" y="3404235"/>
            <a:ext cx="388844" cy="649349"/>
          </a:xfrm>
          <a:prstGeom prst="line">
            <a:avLst/>
          </a:prstGeom>
          <a:ln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Łącznik prosty 23"/>
          <p:cNvCxnSpPr/>
          <p:nvPr/>
        </p:nvCxnSpPr>
        <p:spPr>
          <a:xfrm>
            <a:off x="8122920" y="3402330"/>
            <a:ext cx="356235" cy="0"/>
          </a:xfrm>
          <a:prstGeom prst="line">
            <a:avLst/>
          </a:prstGeom>
          <a:ln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Łącznik prosty 24"/>
          <p:cNvCxnSpPr/>
          <p:nvPr/>
        </p:nvCxnSpPr>
        <p:spPr>
          <a:xfrm>
            <a:off x="8122920" y="4053584"/>
            <a:ext cx="743174" cy="0"/>
          </a:xfrm>
          <a:prstGeom prst="line">
            <a:avLst/>
          </a:prstGeom>
          <a:ln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Łącznik prosty 26"/>
          <p:cNvCxnSpPr/>
          <p:nvPr/>
        </p:nvCxnSpPr>
        <p:spPr>
          <a:xfrm>
            <a:off x="8122920" y="4068824"/>
            <a:ext cx="605790" cy="2161"/>
          </a:xfrm>
          <a:prstGeom prst="line">
            <a:avLst/>
          </a:prstGeom>
          <a:ln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Łącznik prosty 28"/>
          <p:cNvCxnSpPr/>
          <p:nvPr/>
        </p:nvCxnSpPr>
        <p:spPr>
          <a:xfrm>
            <a:off x="8122920" y="5335910"/>
            <a:ext cx="935736" cy="2161"/>
          </a:xfrm>
          <a:prstGeom prst="line">
            <a:avLst/>
          </a:prstGeom>
          <a:ln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Łącznik prosty 31"/>
          <p:cNvCxnSpPr/>
          <p:nvPr/>
        </p:nvCxnSpPr>
        <p:spPr>
          <a:xfrm>
            <a:off x="8728710" y="4066642"/>
            <a:ext cx="317363" cy="1271429"/>
          </a:xfrm>
          <a:prstGeom prst="line">
            <a:avLst/>
          </a:prstGeom>
          <a:ln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Łącznik prosty 33"/>
          <p:cNvCxnSpPr/>
          <p:nvPr/>
        </p:nvCxnSpPr>
        <p:spPr>
          <a:xfrm>
            <a:off x="8122920" y="5344203"/>
            <a:ext cx="1097504" cy="2409"/>
          </a:xfrm>
          <a:prstGeom prst="line">
            <a:avLst/>
          </a:prstGeom>
          <a:ln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Łącznik prosty 36"/>
          <p:cNvCxnSpPr/>
          <p:nvPr/>
        </p:nvCxnSpPr>
        <p:spPr>
          <a:xfrm flipV="1">
            <a:off x="8122920" y="6504764"/>
            <a:ext cx="1469091" cy="1730"/>
          </a:xfrm>
          <a:prstGeom prst="line">
            <a:avLst/>
          </a:prstGeom>
          <a:ln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Łącznik prosty 43"/>
          <p:cNvCxnSpPr/>
          <p:nvPr/>
        </p:nvCxnSpPr>
        <p:spPr>
          <a:xfrm>
            <a:off x="9220424" y="5344203"/>
            <a:ext cx="371587" cy="1160561"/>
          </a:xfrm>
          <a:prstGeom prst="line">
            <a:avLst/>
          </a:prstGeom>
          <a:ln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5689334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3000" dirty="0" smtClean="0"/>
              <a:t>Uwaga:</a:t>
            </a:r>
            <a:endParaRPr lang="pl-PL" sz="30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Symbol zastępczy zawartości 2"/>
              <p:cNvSpPr>
                <a:spLocks noGrp="1"/>
              </p:cNvSpPr>
              <p:nvPr>
                <p:ph idx="1"/>
              </p:nvPr>
            </p:nvSpPr>
            <p:spPr>
              <a:xfrm>
                <a:off x="685800" y="2057401"/>
                <a:ext cx="10820400" cy="4304852"/>
              </a:xfrm>
            </p:spPr>
            <p:txBody>
              <a:bodyPr>
                <a:normAutofit/>
              </a:bodyPr>
              <a:lstStyle/>
              <a:p>
                <a:r>
                  <a:rPr lang="pl-PL" sz="2000" dirty="0" smtClean="0"/>
                  <a:t>W projekcie w-wy geotechniczne dzielone były na paski obliczeniowe – by możliwe było wykreślenie wieloboku sznurowego i znalezienie wielkości R</a:t>
                </a:r>
                <a:r>
                  <a:rPr lang="pl-PL" sz="2000" baseline="-25000" dirty="0" smtClean="0"/>
                  <a:t>A</a:t>
                </a:r>
                <a:r>
                  <a:rPr lang="pl-PL" sz="2000" dirty="0" smtClean="0"/>
                  <a:t> i </a:t>
                </a:r>
                <a:r>
                  <a:rPr lang="pl-PL" sz="2000" dirty="0" err="1" smtClean="0"/>
                  <a:t>m</a:t>
                </a:r>
                <a:r>
                  <a:rPr lang="pl-PL" sz="2000" baseline="-25000" dirty="0" err="1" smtClean="0"/>
                  <a:t>max</a:t>
                </a:r>
                <a:r>
                  <a:rPr lang="pl-PL" sz="2000" dirty="0" smtClean="0"/>
                  <a:t> potrzebnych do wymiarowania ścianki.</a:t>
                </a:r>
              </a:p>
              <a:p>
                <a:r>
                  <a:rPr lang="pl-PL" sz="2000" dirty="0" smtClean="0"/>
                  <a:t>Jeśli nie wymiarujemy elementów ścianki, a naszym zadaniem jest tylko obliczenie wielkości parcia i narysowanie wykresu – obliczenia są wystarczające w stropie i spągu każdej warstwy – jak na przykładzie</a:t>
                </a:r>
              </a:p>
              <a:p>
                <a:r>
                  <a:rPr lang="pl-PL" sz="2000" dirty="0" smtClean="0"/>
                  <a:t>Analogicznie postępujemy w przypadku odporu gruntu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pl-PL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pl-PL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𝜎</m:t>
                        </m:r>
                      </m:e>
                      <m:sub>
                        <m:r>
                          <a:rPr lang="pl-PL" sz="2000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sub>
                    </m:sSub>
                  </m:oMath>
                </a14:m>
                <a:r>
                  <a:rPr lang="pl-PL" sz="2000" dirty="0" smtClean="0"/>
                  <a:t> stosując odpowiedni wzór i pamiętając, że odpór gruntu liczymy </a:t>
                </a:r>
                <a:r>
                  <a:rPr lang="pl-PL" sz="2000" u="sng" dirty="0" smtClean="0"/>
                  <a:t>od dna wykopu,</a:t>
                </a:r>
                <a:r>
                  <a:rPr lang="pl-PL" sz="2000" dirty="0" smtClean="0"/>
                  <a:t> a </a:t>
                </a:r>
                <a:r>
                  <a:rPr lang="pl-PL" sz="2000" i="1" dirty="0" smtClean="0">
                    <a:solidFill>
                      <a:srgbClr val="00B0F0"/>
                    </a:solidFill>
                  </a:rPr>
                  <a:t>q</a:t>
                </a:r>
                <a:r>
                  <a:rPr lang="pl-PL" sz="2000" i="1" dirty="0" smtClean="0"/>
                  <a:t> </a:t>
                </a:r>
                <a:r>
                  <a:rPr lang="pl-PL" sz="2000" dirty="0" smtClean="0"/>
                  <a:t>we wzorze na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pl-PL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pl-PL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𝜎</m:t>
                        </m:r>
                      </m:e>
                      <m:sub>
                        <m:r>
                          <a:rPr lang="pl-PL" sz="2000" i="1">
                            <a:latin typeface="Cambria Math" panose="02040503050406030204" pitchFamily="18" charset="0"/>
                          </a:rPr>
                          <m:t>𝑝</m:t>
                        </m:r>
                      </m:sub>
                    </m:sSub>
                  </m:oMath>
                </a14:m>
                <a:r>
                  <a:rPr lang="pl-PL" sz="2000" dirty="0" smtClean="0"/>
                  <a:t> odnosi się do obciążenia dna wykopu 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pl-PL" sz="20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pl-PL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𝜎</m:t>
                          </m:r>
                        </m:e>
                        <m:sub>
                          <m:r>
                            <a:rPr lang="pl-PL" sz="2000" i="1">
                              <a:latin typeface="Cambria Math" panose="02040503050406030204" pitchFamily="18" charset="0"/>
                            </a:rPr>
                            <m:t>𝑝</m:t>
                          </m:r>
                        </m:sub>
                      </m:sSub>
                      <m:r>
                        <a:rPr lang="pl-PL" sz="2000" i="1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pl-PL" sz="20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pl-PL" sz="2000" i="1">
                              <a:latin typeface="Cambria Math" panose="02040503050406030204" pitchFamily="18" charset="0"/>
                            </a:rPr>
                            <m:t>𝐾</m:t>
                          </m:r>
                        </m:e>
                        <m:sub>
                          <m:r>
                            <a:rPr lang="pl-PL" sz="2000" i="1">
                              <a:latin typeface="Cambria Math" panose="02040503050406030204" pitchFamily="18" charset="0"/>
                            </a:rPr>
                            <m:t>𝑝</m:t>
                          </m:r>
                        </m:sub>
                      </m:sSub>
                      <m:d>
                        <m:dPr>
                          <m:ctrlPr>
                            <a:rPr lang="pl-PL" sz="20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nary>
                            <m:naryPr>
                              <m:chr m:val="∑"/>
                              <m:subHide m:val="on"/>
                              <m:supHide m:val="on"/>
                              <m:ctrlPr>
                                <a:rPr lang="pl-PL" sz="2000" i="1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/>
                            <m:sup/>
                            <m:e>
                              <m:sSub>
                                <m:sSubPr>
                                  <m:ctrlPr>
                                    <a:rPr lang="pl-PL" sz="20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pl-PL" sz="20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𝛾</m:t>
                                  </m:r>
                                </m:e>
                                <m:sub>
                                  <m:r>
                                    <a:rPr lang="pl-PL" sz="2000" i="1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pl-PL" sz="20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pl-PL" sz="2000" i="1">
                                      <a:latin typeface="Cambria Math" panose="02040503050406030204" pitchFamily="18" charset="0"/>
                                    </a:rPr>
                                    <m:t>h</m:t>
                                  </m:r>
                                </m:e>
                                <m:sub>
                                  <m:r>
                                    <a:rPr lang="pl-PL" sz="2000" i="1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  <m:r>
                                <a:rPr lang="pl-PL" sz="2000" i="1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pl-PL" sz="2000" i="1">
                                  <a:solidFill>
                                    <a:srgbClr val="00B0F0"/>
                                  </a:solidFill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</m:nary>
                        </m:e>
                      </m:d>
                      <m:r>
                        <a:rPr lang="pl-PL" sz="2000" i="1">
                          <a:latin typeface="Cambria Math" panose="02040503050406030204" pitchFamily="18" charset="0"/>
                        </a:rPr>
                        <m:t>+2</m:t>
                      </m:r>
                      <m:r>
                        <a:rPr lang="pl-PL" sz="2000" i="1">
                          <a:latin typeface="Cambria Math" panose="02040503050406030204" pitchFamily="18" charset="0"/>
                        </a:rPr>
                        <m:t>𝑐</m:t>
                      </m:r>
                      <m:rad>
                        <m:radPr>
                          <m:degHide m:val="on"/>
                          <m:ctrlPr>
                            <a:rPr lang="pl-PL" sz="2000" i="1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sSub>
                            <m:sSubPr>
                              <m:ctrlPr>
                                <a:rPr lang="pl-PL" sz="20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pl-PL" sz="2000" i="1">
                                  <a:latin typeface="Cambria Math" panose="02040503050406030204" pitchFamily="18" charset="0"/>
                                </a:rPr>
                                <m:t>𝐾</m:t>
                              </m:r>
                            </m:e>
                            <m:sub>
                              <m:r>
                                <a:rPr lang="pl-PL" sz="2000" i="1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sub>
                          </m:sSub>
                        </m:e>
                      </m:rad>
                    </m:oMath>
                  </m:oMathPara>
                </a14:m>
                <a:endParaRPr lang="pl-PL" sz="2000" dirty="0" smtClean="0"/>
              </a:p>
              <a:p>
                <a:r>
                  <a:rPr lang="pl-PL" sz="2000" dirty="0"/>
                  <a:t>Wartość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pl-PL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pl-PL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𝜎</m:t>
                        </m:r>
                      </m:e>
                      <m:sub>
                        <m:r>
                          <a:rPr lang="pl-PL" sz="2000" i="1">
                            <a:latin typeface="Cambria Math" panose="02040503050406030204" pitchFamily="18" charset="0"/>
                          </a:rPr>
                          <m:t>𝑝</m:t>
                        </m:r>
                      </m:sub>
                    </m:sSub>
                  </m:oMath>
                </a14:m>
                <a:r>
                  <a:rPr lang="pl-PL" sz="2000" dirty="0"/>
                  <a:t> </a:t>
                </a:r>
                <a:r>
                  <a:rPr lang="pl-PL" sz="2000" u="sng" dirty="0" smtClean="0"/>
                  <a:t>w poziomie dna wykopu </a:t>
                </a:r>
                <a:r>
                  <a:rPr lang="pl-PL" sz="2000" dirty="0" smtClean="0"/>
                  <a:t>również może być większa, mniejsza lub równa 0, w zależności od warunków gruntowych oraz wielkości obciążenia dna wykopu.</a:t>
                </a:r>
                <a:endParaRPr lang="pl-PL" sz="2000" dirty="0"/>
              </a:p>
              <a:p>
                <a:endParaRPr lang="pl-PL" sz="2000" dirty="0" smtClean="0"/>
              </a:p>
              <a:p>
                <a:pPr marL="0" indent="0">
                  <a:buNone/>
                </a:pPr>
                <a:endParaRPr lang="pl-PL" sz="2000" dirty="0" smtClean="0"/>
              </a:p>
              <a:p>
                <a:pPr marL="0" indent="0">
                  <a:buNone/>
                </a:pPr>
                <a:endParaRPr lang="pl-PL" sz="2000" u="sng" dirty="0" smtClean="0"/>
              </a:p>
              <a:p>
                <a:endParaRPr lang="pl-PL" sz="2000" dirty="0"/>
              </a:p>
              <a:p>
                <a:pPr marL="0" indent="0">
                  <a:buNone/>
                </a:pPr>
                <a:endParaRPr lang="pl-PL" sz="2000" dirty="0" smtClean="0"/>
              </a:p>
              <a:p>
                <a:pPr marL="0" indent="0">
                  <a:buNone/>
                </a:pPr>
                <a:endParaRPr lang="pl-PL" sz="2000" dirty="0" smtClean="0"/>
              </a:p>
              <a:p>
                <a:pPr marL="0" indent="0">
                  <a:buNone/>
                </a:pPr>
                <a:endParaRPr lang="pl-PL" sz="2000" dirty="0"/>
              </a:p>
              <a:p>
                <a:pPr marL="0" indent="0">
                  <a:buNone/>
                </a:pPr>
                <a:endParaRPr lang="pl-PL" sz="2000" dirty="0"/>
              </a:p>
              <a:p>
                <a:pPr marL="0" indent="0">
                  <a:buNone/>
                </a:pPr>
                <a:endParaRPr lang="pl-PL" sz="2000" dirty="0"/>
              </a:p>
            </p:txBody>
          </p:sp>
        </mc:Choice>
        <mc:Fallback xmlns="">
          <p:sp>
            <p:nvSpPr>
              <p:cNvPr id="3" name="Symbol zastępczy zawartości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85800" y="2057401"/>
                <a:ext cx="10820400" cy="4304852"/>
              </a:xfrm>
              <a:blipFill rotWithShape="0">
                <a:blip r:embed="rId2"/>
                <a:stretch>
                  <a:fillRect l="-507" t="-1558" r="-789" b="-1841"/>
                </a:stretch>
              </a:blipFill>
            </p:spPr>
            <p:txBody>
              <a:bodyPr/>
              <a:lstStyle/>
              <a:p>
                <a:r>
                  <a:rPr lang="pl-PL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89718617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3000" dirty="0" smtClean="0"/>
              <a:t>PARCIE WYPADKOWE</a:t>
            </a:r>
            <a:endParaRPr lang="pl-PL" sz="30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Symbol zastępczy zawartości 2"/>
              <p:cNvSpPr>
                <a:spLocks noGrp="1"/>
              </p:cNvSpPr>
              <p:nvPr>
                <p:ph idx="1"/>
              </p:nvPr>
            </p:nvSpPr>
            <p:spPr>
              <a:xfrm>
                <a:off x="685800" y="2057401"/>
                <a:ext cx="10820400" cy="4304852"/>
              </a:xfrm>
            </p:spPr>
            <p:txBody>
              <a:bodyPr>
                <a:normAutofit/>
              </a:bodyPr>
              <a:lstStyle/>
              <a:p>
                <a:r>
                  <a:rPr lang="pl-PL" sz="2000" dirty="0" smtClean="0"/>
                  <a:t>Parcie wypadkowe obliczane jest wg wzoru: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pl-PL" sz="2400" i="1" smtClean="0">
                              <a:solidFill>
                                <a:schemeClr val="accent2">
                                  <a:lumMod val="40000"/>
                                  <a:lumOff val="6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pl-PL" sz="2400" i="1">
                              <a:solidFill>
                                <a:schemeClr val="accent2">
                                  <a:lumMod val="40000"/>
                                  <a:lumOff val="60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𝜎</m:t>
                          </m:r>
                        </m:e>
                        <m:sub>
                          <m:r>
                            <a:rPr lang="pl-PL" sz="2400" i="1">
                              <a:solidFill>
                                <a:schemeClr val="accent2">
                                  <a:lumMod val="40000"/>
                                  <a:lumOff val="60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𝑤</m:t>
                          </m:r>
                        </m:sub>
                      </m:sSub>
                      <m:r>
                        <a:rPr lang="pl-PL" sz="2400" i="1">
                          <a:solidFill>
                            <a:schemeClr val="accent2">
                              <a:lumMod val="40000"/>
                              <a:lumOff val="60000"/>
                            </a:schemeClr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pl-PL" sz="2400" i="1">
                              <a:solidFill>
                                <a:schemeClr val="accent2">
                                  <a:lumMod val="40000"/>
                                  <a:lumOff val="6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pl-PL" sz="2400" i="1">
                                  <a:solidFill>
                                    <a:schemeClr val="accent2">
                                      <a:lumMod val="40000"/>
                                      <a:lumOff val="6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pl-PL" sz="2400" i="1">
                                  <a:solidFill>
                                    <a:schemeClr val="accent2">
                                      <a:lumMod val="40000"/>
                                      <a:lumOff val="6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  <m:r>
                                <a:rPr lang="pl-PL" sz="2400" i="1">
                                  <a:solidFill>
                                    <a:schemeClr val="accent2">
                                      <a:lumMod val="40000"/>
                                      <a:lumOff val="60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∙</m:t>
                              </m:r>
                              <m:r>
                                <a:rPr lang="pl-PL" sz="2400" i="1">
                                  <a:solidFill>
                                    <a:schemeClr val="accent2">
                                      <a:lumMod val="40000"/>
                                      <a:lumOff val="6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𝐾</m:t>
                              </m:r>
                            </m:e>
                            <m:sub>
                              <m:r>
                                <a:rPr lang="pl-PL" sz="2400" i="1">
                                  <a:solidFill>
                                    <a:schemeClr val="accent2">
                                      <a:lumMod val="40000"/>
                                      <a:lumOff val="6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sub>
                          </m:sSub>
                        </m:e>
                      </m:d>
                      <m:r>
                        <a:rPr lang="pl-PL" sz="2400" i="1">
                          <a:solidFill>
                            <a:schemeClr val="accent2">
                              <a:lumMod val="40000"/>
                              <a:lumOff val="60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sSub>
                        <m:sSubPr>
                          <m:ctrlPr>
                            <a:rPr lang="pl-PL" sz="2400" i="1">
                              <a:solidFill>
                                <a:schemeClr val="accent2">
                                  <a:lumMod val="40000"/>
                                  <a:lumOff val="6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pl-PL" sz="2400" i="1">
                              <a:solidFill>
                                <a:schemeClr val="accent2">
                                  <a:lumMod val="40000"/>
                                  <a:lumOff val="60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𝛾</m:t>
                          </m:r>
                        </m:e>
                        <m:sub>
                          <m:r>
                            <a:rPr lang="pl-PL" sz="2400" i="1">
                              <a:solidFill>
                                <a:schemeClr val="accent2">
                                  <a:lumMod val="40000"/>
                                  <a:lumOff val="6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𝑄𝑛</m:t>
                          </m:r>
                        </m:sub>
                      </m:sSub>
                      <m:r>
                        <a:rPr lang="pl-PL" sz="2400" i="1">
                          <a:solidFill>
                            <a:schemeClr val="accent2">
                              <a:lumMod val="40000"/>
                              <a:lumOff val="60000"/>
                            </a:schemeClr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pl-PL" sz="2400" i="1">
                              <a:solidFill>
                                <a:schemeClr val="accent2">
                                  <a:lumMod val="40000"/>
                                  <a:lumOff val="6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pl-PL" sz="2400" i="1">
                              <a:solidFill>
                                <a:schemeClr val="accent2">
                                  <a:lumMod val="40000"/>
                                  <a:lumOff val="60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𝜎</m:t>
                          </m:r>
                        </m:e>
                        <m:sub>
                          <m:r>
                            <a:rPr lang="pl-PL" sz="2400" i="1">
                              <a:solidFill>
                                <a:schemeClr val="accent2">
                                  <a:lumMod val="40000"/>
                                  <a:lumOff val="60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𝑎</m:t>
                          </m:r>
                          <m:r>
                            <a:rPr lang="pl-PL" sz="2400" b="0" i="1" smtClean="0">
                              <a:solidFill>
                                <a:schemeClr val="accent2">
                                  <a:lumMod val="40000"/>
                                  <a:lumOff val="60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𝑠</m:t>
                          </m:r>
                        </m:sub>
                      </m:sSub>
                      <m:r>
                        <a:rPr lang="pl-PL" sz="2400" i="1">
                          <a:solidFill>
                            <a:schemeClr val="accent2">
                              <a:lumMod val="40000"/>
                              <a:lumOff val="60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sSub>
                        <m:sSubPr>
                          <m:ctrlPr>
                            <a:rPr lang="pl-PL" sz="2400" i="1">
                              <a:solidFill>
                                <a:schemeClr val="accent2">
                                  <a:lumMod val="40000"/>
                                  <a:lumOff val="6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pl-PL" sz="2400" i="1">
                              <a:solidFill>
                                <a:schemeClr val="accent2">
                                  <a:lumMod val="40000"/>
                                  <a:lumOff val="60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𝛾</m:t>
                          </m:r>
                        </m:e>
                        <m:sub>
                          <m:r>
                            <a:rPr lang="pl-PL" sz="2400" i="1">
                              <a:solidFill>
                                <a:schemeClr val="accent2">
                                  <a:lumMod val="40000"/>
                                  <a:lumOff val="60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𝐺</m:t>
                          </m:r>
                          <m:r>
                            <a:rPr lang="pl-PL" sz="2400" i="1">
                              <a:solidFill>
                                <a:schemeClr val="accent2">
                                  <a:lumMod val="40000"/>
                                  <a:lumOff val="6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r>
                        <a:rPr lang="pl-PL" sz="2400" i="1">
                          <a:solidFill>
                            <a:schemeClr val="accent2">
                              <a:lumMod val="40000"/>
                              <a:lumOff val="60000"/>
                            </a:schemeClr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pl-PL" sz="2400" i="1">
                              <a:solidFill>
                                <a:schemeClr val="accent2">
                                  <a:lumMod val="40000"/>
                                  <a:lumOff val="6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pl-PL" sz="2400" i="1">
                                  <a:solidFill>
                                    <a:schemeClr val="accent2">
                                      <a:lumMod val="40000"/>
                                      <a:lumOff val="6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pl-PL" sz="2400" i="1">
                                  <a:solidFill>
                                    <a:schemeClr val="accent2">
                                      <a:lumMod val="40000"/>
                                      <a:lumOff val="60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𝜎</m:t>
                              </m:r>
                            </m:e>
                            <m:sub>
                              <m:r>
                                <a:rPr lang="pl-PL" sz="2400" i="1">
                                  <a:solidFill>
                                    <a:schemeClr val="accent2">
                                      <a:lumMod val="40000"/>
                                      <a:lumOff val="60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𝑝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pl-PL" sz="2400" i="1">
                                  <a:solidFill>
                                    <a:schemeClr val="accent2">
                                      <a:lumMod val="40000"/>
                                      <a:lumOff val="6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pl-PL" sz="2400" i="1">
                                  <a:solidFill>
                                    <a:schemeClr val="accent2">
                                      <a:lumMod val="40000"/>
                                      <a:lumOff val="60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𝛾</m:t>
                              </m:r>
                            </m:e>
                            <m:sub>
                              <m:r>
                                <a:rPr lang="pl-PL" sz="2400" i="1">
                                  <a:solidFill>
                                    <a:schemeClr val="accent2">
                                      <a:lumMod val="40000"/>
                                      <a:lumOff val="6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𝑅𝑐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pl-PL" sz="2400" dirty="0" smtClean="0"/>
              </a:p>
              <a:p>
                <a:pPr marL="0" indent="0" algn="just">
                  <a:buNone/>
                </a:pPr>
                <a:r>
                  <a:rPr lang="pl-PL" sz="2000" dirty="0" smtClean="0"/>
                  <a:t>Obliczane jest więc przy wartościach obliczeniowych – z zastosowaniem współczynników częściowych. Jeśli obciążenie naziomu jest obciążeniem zmiennym – otrzyma inny współczynnik częściowy niż obciążenie wynikające z ciężaru warstw gruntu (z uwzględnieniem spójności), które jest obciążeniem stałym. Wobec tego, konieczne jest rozbicie obliczanego uprzednio parcia czynnego na dwie składowe</a:t>
                </a:r>
              </a:p>
              <a:p>
                <a:pPr marL="0" indent="0">
                  <a:buNone/>
                </a:pPr>
                <a:r>
                  <a:rPr lang="pl-PL" sz="2000" dirty="0" smtClean="0"/>
                  <a:t>– tj.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pl-PL" sz="2000" i="1" smtClean="0">
                            <a:solidFill>
                              <a:schemeClr val="accent6">
                                <a:lumMod val="20000"/>
                                <a:lumOff val="8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pl-PL" sz="2000" i="1">
                                <a:solidFill>
                                  <a:schemeClr val="accent6">
                                    <a:lumMod val="20000"/>
                                    <a:lumOff val="8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pl-PL" sz="2000" i="1">
                                <a:solidFill>
                                  <a:schemeClr val="accent6">
                                    <a:lumMod val="20000"/>
                                    <a:lumOff val="8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𝑞</m:t>
                            </m:r>
                            <m:r>
                              <a:rPr lang="pl-PL" sz="2000" i="1">
                                <a:solidFill>
                                  <a:schemeClr val="accent6">
                                    <a:lumMod val="20000"/>
                                    <a:lumOff val="80000"/>
                                  </a:schemeClr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∙</m:t>
                            </m:r>
                            <m:r>
                              <a:rPr lang="pl-PL" sz="2000" i="1">
                                <a:solidFill>
                                  <a:schemeClr val="accent6">
                                    <a:lumMod val="20000"/>
                                    <a:lumOff val="8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𝐾</m:t>
                            </m:r>
                          </m:e>
                          <m:sub>
                            <m:r>
                              <a:rPr lang="pl-PL" sz="2000" i="1">
                                <a:solidFill>
                                  <a:schemeClr val="accent6">
                                    <a:lumMod val="20000"/>
                                    <a:lumOff val="8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𝑎</m:t>
                            </m:r>
                          </m:sub>
                        </m:sSub>
                      </m:e>
                    </m:d>
                  </m:oMath>
                </a14:m>
                <a:r>
                  <a:rPr lang="pl-PL" sz="2000" dirty="0" smtClean="0"/>
                  <a:t> i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pl-PL" sz="2000" i="1" smtClean="0">
                            <a:solidFill>
                              <a:srgbClr val="92D05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pl-PL" sz="2000" i="1">
                            <a:solidFill>
                              <a:srgbClr val="92D05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𝜎</m:t>
                        </m:r>
                      </m:e>
                      <m:sub>
                        <m:r>
                          <a:rPr lang="pl-PL" sz="2000" i="1">
                            <a:solidFill>
                              <a:srgbClr val="92D05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𝑎</m:t>
                        </m:r>
                        <m:r>
                          <a:rPr lang="pl-PL" sz="2000" b="0" i="1" smtClean="0">
                            <a:solidFill>
                              <a:srgbClr val="92D05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𝑠</m:t>
                        </m:r>
                      </m:sub>
                    </m:sSub>
                    <m:r>
                      <a:rPr lang="pl-PL" sz="2000" b="0" i="1" smtClean="0">
                        <a:solidFill>
                          <a:srgbClr val="92D05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pl-PL" sz="2000" i="1">
                            <a:solidFill>
                              <a:srgbClr val="92D05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pl-PL" sz="2000" i="1">
                            <a:solidFill>
                              <a:srgbClr val="92D050"/>
                            </a:solidFill>
                            <a:latin typeface="Cambria Math" panose="02040503050406030204" pitchFamily="18" charset="0"/>
                          </a:rPr>
                          <m:t>𝐾</m:t>
                        </m:r>
                      </m:e>
                      <m:sub>
                        <m:r>
                          <a:rPr lang="pl-PL" sz="2000" i="1">
                            <a:solidFill>
                              <a:srgbClr val="92D050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</m:sub>
                    </m:sSub>
                    <m:r>
                      <a:rPr lang="pl-PL" sz="2000" b="0" i="1" smtClean="0">
                        <a:solidFill>
                          <a:srgbClr val="92D050"/>
                        </a:solidFill>
                        <a:latin typeface="Cambria Math" panose="02040503050406030204" pitchFamily="18" charset="0"/>
                      </a:rPr>
                      <m:t>(</m:t>
                    </m:r>
                    <m:nary>
                      <m:naryPr>
                        <m:chr m:val="∑"/>
                        <m:subHide m:val="on"/>
                        <m:supHide m:val="on"/>
                        <m:ctrlPr>
                          <a:rPr lang="pl-PL" sz="2000" i="1">
                            <a:solidFill>
                              <a:srgbClr val="92D050"/>
                            </a:solidFill>
                            <a:latin typeface="Cambria Math" panose="02040503050406030204" pitchFamily="18" charset="0"/>
                          </a:rPr>
                        </m:ctrlPr>
                      </m:naryPr>
                      <m:sub/>
                      <m:sup/>
                      <m:e>
                        <m:sSub>
                          <m:sSubPr>
                            <m:ctrlPr>
                              <a:rPr lang="pl-PL" sz="2000" i="1">
                                <a:solidFill>
                                  <a:srgbClr val="92D05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pl-PL" sz="2000" i="1">
                                <a:solidFill>
                                  <a:srgbClr val="92D05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𝛾</m:t>
                            </m:r>
                          </m:e>
                          <m:sub>
                            <m:r>
                              <a:rPr lang="pl-PL" sz="2000" i="1">
                                <a:solidFill>
                                  <a:srgbClr val="92D050"/>
                                </a:solidFill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sSub>
                          <m:sSubPr>
                            <m:ctrlPr>
                              <a:rPr lang="pl-PL" sz="2000" i="1">
                                <a:solidFill>
                                  <a:srgbClr val="92D05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pl-PL" sz="2000" i="1">
                                <a:solidFill>
                                  <a:srgbClr val="92D050"/>
                                </a:solidFill>
                                <a:latin typeface="Cambria Math" panose="02040503050406030204" pitchFamily="18" charset="0"/>
                              </a:rPr>
                              <m:t>h</m:t>
                            </m:r>
                          </m:e>
                          <m:sub>
                            <m:r>
                              <a:rPr lang="pl-PL" sz="2000" i="1">
                                <a:solidFill>
                                  <a:srgbClr val="92D050"/>
                                </a:solidFill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r>
                          <a:rPr lang="pl-PL" sz="2000" i="1">
                            <a:solidFill>
                              <a:srgbClr val="92D050"/>
                            </a:solidFill>
                            <a:latin typeface="Cambria Math" panose="02040503050406030204" pitchFamily="18" charset="0"/>
                          </a:rPr>
                          <m:t>−2</m:t>
                        </m:r>
                        <m:r>
                          <a:rPr lang="pl-PL" sz="2000" i="1">
                            <a:solidFill>
                              <a:srgbClr val="92D050"/>
                            </a:solidFill>
                            <a:latin typeface="Cambria Math" panose="02040503050406030204" pitchFamily="18" charset="0"/>
                          </a:rPr>
                          <m:t>𝑐</m:t>
                        </m:r>
                        <m:rad>
                          <m:radPr>
                            <m:degHide m:val="on"/>
                            <m:ctrlPr>
                              <a:rPr lang="pl-PL" sz="2000" i="1">
                                <a:solidFill>
                                  <a:srgbClr val="92D05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sSub>
                              <m:sSubPr>
                                <m:ctrlPr>
                                  <a:rPr lang="pl-PL" sz="2000" i="1">
                                    <a:solidFill>
                                      <a:srgbClr val="92D05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pl-PL" sz="2000" i="1">
                                    <a:solidFill>
                                      <a:srgbClr val="92D050"/>
                                    </a:solidFill>
                                    <a:latin typeface="Cambria Math" panose="02040503050406030204" pitchFamily="18" charset="0"/>
                                  </a:rPr>
                                  <m:t>𝐾</m:t>
                                </m:r>
                              </m:e>
                              <m:sub>
                                <m:r>
                                  <a:rPr lang="pl-PL" sz="2000" i="1">
                                    <a:solidFill>
                                      <a:srgbClr val="92D050"/>
                                    </a:solidFill>
                                    <a:latin typeface="Cambria Math" panose="02040503050406030204" pitchFamily="18" charset="0"/>
                                  </a:rPr>
                                  <m:t>𝑎</m:t>
                                </m:r>
                              </m:sub>
                            </m:sSub>
                          </m:e>
                        </m:rad>
                        <m:r>
                          <a:rPr lang="pl-PL" sz="2000" i="1">
                            <a:solidFill>
                              <a:srgbClr val="92D050"/>
                            </a:solidFill>
                            <a:latin typeface="Cambria Math" panose="02040503050406030204" pitchFamily="18" charset="0"/>
                          </a:rPr>
                          <m:t>)</m:t>
                        </m:r>
                      </m:e>
                    </m:nary>
                  </m:oMath>
                </a14:m>
                <a:endParaRPr lang="pl-PL" sz="2000" dirty="0" smtClean="0">
                  <a:solidFill>
                    <a:srgbClr val="92D050"/>
                  </a:solidFill>
                </a:endParaRPr>
              </a:p>
              <a:p>
                <a:pPr marL="0" indent="0">
                  <a:buNone/>
                </a:pPr>
                <a:endParaRPr lang="pl-PL" sz="2000" dirty="0" smtClean="0"/>
              </a:p>
              <a:p>
                <a:pPr marL="0" indent="0">
                  <a:buNone/>
                </a:pPr>
                <a:r>
                  <a:rPr lang="pl-PL" sz="2000" u="sng" dirty="0" smtClean="0"/>
                  <a:t>Jeżeli obliczenia należy prowadzić na wartościach charakterystycznych, wzór na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pl-PL" sz="2000" i="1" u="sng">
                            <a:solidFill>
                              <a:schemeClr val="accent2">
                                <a:lumMod val="40000"/>
                                <a:lumOff val="6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pl-PL" sz="2000" i="1" u="sng">
                            <a:solidFill>
                              <a:schemeClr val="accent2">
                                <a:lumMod val="40000"/>
                                <a:lumOff val="60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𝜎</m:t>
                        </m:r>
                      </m:e>
                      <m:sub>
                        <m:r>
                          <a:rPr lang="pl-PL" sz="2000" i="1" u="sng">
                            <a:solidFill>
                              <a:schemeClr val="accent2">
                                <a:lumMod val="40000"/>
                                <a:lumOff val="60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𝑤</m:t>
                        </m:r>
                      </m:sub>
                    </m:sSub>
                  </m:oMath>
                </a14:m>
                <a:r>
                  <a:rPr lang="pl-PL" sz="2000" u="sng" dirty="0" smtClean="0"/>
                  <a:t> znacznie się upraszcza.</a:t>
                </a:r>
              </a:p>
              <a:p>
                <a:pPr marL="0" indent="0">
                  <a:buNone/>
                </a:pPr>
                <a:endParaRPr lang="pl-PL" sz="2000" u="sng" dirty="0" smtClean="0">
                  <a:solidFill>
                    <a:srgbClr val="92D050"/>
                  </a:solidFill>
                </a:endParaRPr>
              </a:p>
              <a:p>
                <a:endParaRPr lang="pl-PL" sz="2000" dirty="0"/>
              </a:p>
              <a:p>
                <a:pPr marL="0" indent="0">
                  <a:buNone/>
                </a:pPr>
                <a:endParaRPr lang="pl-PL" sz="2000" dirty="0" smtClean="0"/>
              </a:p>
              <a:p>
                <a:pPr marL="0" indent="0">
                  <a:buNone/>
                </a:pPr>
                <a:endParaRPr lang="pl-PL" sz="2000" dirty="0" smtClean="0"/>
              </a:p>
              <a:p>
                <a:pPr marL="0" indent="0">
                  <a:buNone/>
                </a:pPr>
                <a:endParaRPr lang="pl-PL" sz="2000" dirty="0"/>
              </a:p>
              <a:p>
                <a:pPr marL="0" indent="0">
                  <a:buNone/>
                </a:pPr>
                <a:endParaRPr lang="pl-PL" sz="2000" dirty="0"/>
              </a:p>
              <a:p>
                <a:pPr marL="0" indent="0">
                  <a:buNone/>
                </a:pPr>
                <a:endParaRPr lang="pl-PL" sz="2000" dirty="0"/>
              </a:p>
            </p:txBody>
          </p:sp>
        </mc:Choice>
        <mc:Fallback>
          <p:sp>
            <p:nvSpPr>
              <p:cNvPr id="3" name="Symbol zastępczy zawartości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85800" y="2057401"/>
                <a:ext cx="10820400" cy="4304852"/>
              </a:xfrm>
              <a:blipFill rotWithShape="0">
                <a:blip r:embed="rId2"/>
                <a:stretch>
                  <a:fillRect l="-620" t="-1558" r="-563"/>
                </a:stretch>
              </a:blipFill>
            </p:spPr>
            <p:txBody>
              <a:bodyPr/>
              <a:lstStyle/>
              <a:p>
                <a:r>
                  <a:rPr lang="pl-PL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997493179"/>
      </p:ext>
    </p:extLst>
  </p:cSld>
  <p:clrMapOvr>
    <a:masterClrMapping/>
  </p:clrMapOvr>
</p:sld>
</file>

<file path=ppt/theme/theme1.xml><?xml version="1.0" encoding="utf-8"?>
<a:theme xmlns:a="http://schemas.openxmlformats.org/drawingml/2006/main" name="Para">
  <a:themeElements>
    <a:clrScheme name="Vapor Trail">
      <a:dk1>
        <a:sysClr val="windowText" lastClr="000000"/>
      </a:dk1>
      <a:lt1>
        <a:sysClr val="window" lastClr="FFFFFF"/>
      </a:lt1>
      <a:dk2>
        <a:srgbClr val="454545"/>
      </a:dk2>
      <a:lt2>
        <a:srgbClr val="DADADA"/>
      </a:lt2>
      <a:accent1>
        <a:srgbClr val="DF2E28"/>
      </a:accent1>
      <a:accent2>
        <a:srgbClr val="FE801A"/>
      </a:accent2>
      <a:accent3>
        <a:srgbClr val="E9BF35"/>
      </a:accent3>
      <a:accent4>
        <a:srgbClr val="81BB42"/>
      </a:accent4>
      <a:accent5>
        <a:srgbClr val="32C7A9"/>
      </a:accent5>
      <a:accent6>
        <a:srgbClr val="4A9BDC"/>
      </a:accent6>
      <a:hlink>
        <a:srgbClr val="F0532B"/>
      </a:hlink>
      <a:folHlink>
        <a:srgbClr val="F38B53"/>
      </a:folHlink>
    </a:clrScheme>
    <a:fontScheme name="Vapor Trail">
      <a:maj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Vapor Trail">
      <a:fillStyleLst>
        <a:solidFill>
          <a:schemeClr val="phClr"/>
        </a:solidFill>
        <a:gradFill rotWithShape="1">
          <a:gsLst>
            <a:gs pos="0">
              <a:schemeClr val="phClr">
                <a:tint val="69000"/>
                <a:alpha val="100000"/>
                <a:satMod val="109000"/>
                <a:lumMod val="110000"/>
              </a:schemeClr>
            </a:gs>
            <a:gs pos="52000">
              <a:schemeClr val="phClr">
                <a:tint val="74000"/>
                <a:satMod val="100000"/>
                <a:lumMod val="104000"/>
              </a:schemeClr>
            </a:gs>
            <a:gs pos="100000">
              <a:schemeClr val="phClr">
                <a:tint val="78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00000"/>
                <a:lumMod val="104000"/>
              </a:schemeClr>
            </a:gs>
            <a:gs pos="78000">
              <a:schemeClr val="phClr">
                <a:shade val="100000"/>
                <a:satMod val="11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threePt" dir="t"/>
          </a:scene3d>
          <a:sp3d>
            <a:bevelT w="25400" h="12700"/>
          </a:sp3d>
        </a:effectStyle>
        <a:effectStyle>
          <a:effectLst>
            <a:outerShdw blurRad="57150" dist="19050" dir="5400000" algn="ctr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>
            <a:bevelT w="508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apor Trail" id="{4FDF2955-7D9C-493C-B9F9-C205151B46CD}" vid="{8F31A783-2159-4870-BC29-2BA7D038EA4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TM04033937[[fn=Para]]</Template>
  <TotalTime>119</TotalTime>
  <Words>154</Words>
  <Application>Microsoft Office PowerPoint</Application>
  <PresentationFormat>Panoramiczny</PresentationFormat>
  <Paragraphs>75</Paragraphs>
  <Slides>7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3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7</vt:i4>
      </vt:variant>
    </vt:vector>
  </HeadingPairs>
  <TitlesOfParts>
    <vt:vector size="11" baseType="lpstr">
      <vt:lpstr>Arial</vt:lpstr>
      <vt:lpstr>Cambria Math</vt:lpstr>
      <vt:lpstr>Century Gothic</vt:lpstr>
      <vt:lpstr>Para</vt:lpstr>
      <vt:lpstr>Parcie na konstrukcje oporowe</vt:lpstr>
      <vt:lpstr>PARCIE CZYNNE</vt:lpstr>
      <vt:lpstr>Ze wzoru  σ_a=K_a (∑▒〖γ_i h_i+q〗)-2c√(K_a )   wynika</vt:lpstr>
      <vt:lpstr>Wykres parcia czynnego</vt:lpstr>
      <vt:lpstr>Ze wzoru  σ_a=K_a (∑▒〖γ_i h_i+q〗)-2c√(K_a )   wynika PONDADTO</vt:lpstr>
      <vt:lpstr>Uwaga:</vt:lpstr>
      <vt:lpstr>PARCIE WYPADKOWE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Parcie na konstrukcje oporowe</dc:title>
  <dc:creator>Konto Microsoft</dc:creator>
  <cp:lastModifiedBy>Konto Microsoft</cp:lastModifiedBy>
  <cp:revision>16</cp:revision>
  <dcterms:created xsi:type="dcterms:W3CDTF">2022-01-27T09:35:34Z</dcterms:created>
  <dcterms:modified xsi:type="dcterms:W3CDTF">2022-01-27T12:00:42Z</dcterms:modified>
</cp:coreProperties>
</file>