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3" r:id="rId5"/>
    <p:sldId id="261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3" r:id="rId14"/>
    <p:sldId id="272" r:id="rId1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8EAFB-7586-4FEA-B650-0EC02628A0E5}" type="datetimeFigureOut">
              <a:rPr lang="pl-PL" smtClean="0"/>
              <a:t>24.10.2026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7C04A-F86A-400B-A657-962F93A9B2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497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8EAFB-7586-4FEA-B650-0EC02628A0E5}" type="datetimeFigureOut">
              <a:rPr lang="pl-PL" smtClean="0"/>
              <a:t>24.10.2026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7C04A-F86A-400B-A657-962F93A9B2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0871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8EAFB-7586-4FEA-B650-0EC02628A0E5}" type="datetimeFigureOut">
              <a:rPr lang="pl-PL" smtClean="0"/>
              <a:t>24.10.2026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7C04A-F86A-400B-A657-962F93A9B2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17174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8EAFB-7586-4FEA-B650-0EC02628A0E5}" type="datetimeFigureOut">
              <a:rPr lang="pl-PL" smtClean="0"/>
              <a:t>24.10.2026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7C04A-F86A-400B-A657-962F93A9B2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1882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8EAFB-7586-4FEA-B650-0EC02628A0E5}" type="datetimeFigureOut">
              <a:rPr lang="pl-PL" smtClean="0"/>
              <a:t>24.10.2026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7C04A-F86A-400B-A657-962F93A9B2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19612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8EAFB-7586-4FEA-B650-0EC02628A0E5}" type="datetimeFigureOut">
              <a:rPr lang="pl-PL" smtClean="0"/>
              <a:t>24.10.2026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7C04A-F86A-400B-A657-962F93A9B2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3678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8EAFB-7586-4FEA-B650-0EC02628A0E5}" type="datetimeFigureOut">
              <a:rPr lang="pl-PL" smtClean="0"/>
              <a:t>24.10.2026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7C04A-F86A-400B-A657-962F93A9B2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4380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8EAFB-7586-4FEA-B650-0EC02628A0E5}" type="datetimeFigureOut">
              <a:rPr lang="pl-PL" smtClean="0"/>
              <a:t>24.10.2026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7C04A-F86A-400B-A657-962F93A9B2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3010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8EAFB-7586-4FEA-B650-0EC02628A0E5}" type="datetimeFigureOut">
              <a:rPr lang="pl-PL" smtClean="0"/>
              <a:t>24.10.2026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7C04A-F86A-400B-A657-962F93A9B2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155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8EAFB-7586-4FEA-B650-0EC02628A0E5}" type="datetimeFigureOut">
              <a:rPr lang="pl-PL" smtClean="0"/>
              <a:t>24.10.2026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7C04A-F86A-400B-A657-962F93A9B2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4175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8EAFB-7586-4FEA-B650-0EC02628A0E5}" type="datetimeFigureOut">
              <a:rPr lang="pl-PL" smtClean="0"/>
              <a:t>24.10.2026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7C04A-F86A-400B-A657-962F93A9B2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2246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8EAFB-7586-4FEA-B650-0EC02628A0E5}" type="datetimeFigureOut">
              <a:rPr lang="pl-PL" smtClean="0"/>
              <a:t>24.10.2026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7C04A-F86A-400B-A657-962F93A9B2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8571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0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23">
            <a:extLst>
              <a:ext uri="{FF2B5EF4-FFF2-40B4-BE49-F238E27FC236}">
                <a16:creationId xmlns:a16="http://schemas.microsoft.com/office/drawing/2014/main" id="{CA274194-6BFF-2A48-A12F-067BC08B7CDE}"/>
              </a:ext>
            </a:extLst>
          </p:cNvPr>
          <p:cNvGrpSpPr/>
          <p:nvPr/>
        </p:nvGrpSpPr>
        <p:grpSpPr>
          <a:xfrm>
            <a:off x="1155134" y="2629765"/>
            <a:ext cx="2118365" cy="1741683"/>
            <a:chOff x="474562" y="4301088"/>
            <a:chExt cx="2510418" cy="2064022"/>
          </a:xfrm>
          <a:effectLst>
            <a:outerShdw blurRad="190500" dist="381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11" name="Freeform 25">
              <a:extLst>
                <a:ext uri="{FF2B5EF4-FFF2-40B4-BE49-F238E27FC236}">
                  <a16:creationId xmlns:a16="http://schemas.microsoft.com/office/drawing/2014/main" id="{4D4D11E3-A12C-8441-9C56-9A16EB07288F}"/>
                </a:ext>
              </a:extLst>
            </p:cNvPr>
            <p:cNvSpPr/>
            <p:nvPr/>
          </p:nvSpPr>
          <p:spPr>
            <a:xfrm>
              <a:off x="609038" y="4301088"/>
              <a:ext cx="2249834" cy="1440973"/>
            </a:xfrm>
            <a:custGeom>
              <a:avLst/>
              <a:gdLst>
                <a:gd name="connsiteX0" fmla="*/ 947983 w 982743"/>
                <a:gd name="connsiteY0" fmla="*/ 87764 h 629427"/>
                <a:gd name="connsiteX1" fmla="*/ 392195 w 982743"/>
                <a:gd name="connsiteY1" fmla="*/ 87764 h 629427"/>
                <a:gd name="connsiteX2" fmla="*/ 392195 w 982743"/>
                <a:gd name="connsiteY2" fmla="*/ 38650 h 629427"/>
                <a:gd name="connsiteX3" fmla="*/ 349742 w 982743"/>
                <a:gd name="connsiteY3" fmla="*/ 0 h 629427"/>
                <a:gd name="connsiteX4" fmla="*/ 42501 w 982743"/>
                <a:gd name="connsiteY4" fmla="*/ 0 h 629427"/>
                <a:gd name="connsiteX5" fmla="*/ 48 w 982743"/>
                <a:gd name="connsiteY5" fmla="*/ 46286 h 629427"/>
                <a:gd name="connsiteX6" fmla="*/ 48 w 982743"/>
                <a:gd name="connsiteY6" fmla="*/ 583048 h 629427"/>
                <a:gd name="connsiteX7" fmla="*/ 42501 w 982743"/>
                <a:gd name="connsiteY7" fmla="*/ 629428 h 629427"/>
                <a:gd name="connsiteX8" fmla="*/ 947983 w 982743"/>
                <a:gd name="connsiteY8" fmla="*/ 629428 h 629427"/>
                <a:gd name="connsiteX9" fmla="*/ 982743 w 982743"/>
                <a:gd name="connsiteY9" fmla="*/ 583142 h 629427"/>
                <a:gd name="connsiteX10" fmla="*/ 982743 w 982743"/>
                <a:gd name="connsiteY10" fmla="*/ 134143 h 629427"/>
                <a:gd name="connsiteX11" fmla="*/ 947983 w 982743"/>
                <a:gd name="connsiteY11" fmla="*/ 87764 h 629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82743" h="629427">
                  <a:moveTo>
                    <a:pt x="947983" y="87764"/>
                  </a:moveTo>
                  <a:lnTo>
                    <a:pt x="392195" y="87764"/>
                  </a:lnTo>
                  <a:lnTo>
                    <a:pt x="392195" y="38650"/>
                  </a:lnTo>
                  <a:cubicBezTo>
                    <a:pt x="392195" y="13009"/>
                    <a:pt x="373200" y="0"/>
                    <a:pt x="349742" y="0"/>
                  </a:cubicBezTo>
                  <a:lnTo>
                    <a:pt x="42501" y="0"/>
                  </a:lnTo>
                  <a:cubicBezTo>
                    <a:pt x="17937" y="1221"/>
                    <a:pt x="-1027" y="21896"/>
                    <a:pt x="48" y="46286"/>
                  </a:cubicBezTo>
                  <a:lnTo>
                    <a:pt x="48" y="583048"/>
                  </a:lnTo>
                  <a:cubicBezTo>
                    <a:pt x="-1081" y="607473"/>
                    <a:pt x="17898" y="628208"/>
                    <a:pt x="42501" y="629428"/>
                  </a:cubicBezTo>
                  <a:lnTo>
                    <a:pt x="947983" y="629428"/>
                  </a:lnTo>
                  <a:cubicBezTo>
                    <a:pt x="971441" y="629428"/>
                    <a:pt x="982743" y="608689"/>
                    <a:pt x="982743" y="583142"/>
                  </a:cubicBezTo>
                  <a:lnTo>
                    <a:pt x="982743" y="134143"/>
                  </a:lnTo>
                  <a:cubicBezTo>
                    <a:pt x="982838" y="108503"/>
                    <a:pt x="971536" y="87764"/>
                    <a:pt x="947983" y="87764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442" cap="flat">
              <a:noFill/>
              <a:prstDash val="solid"/>
              <a:miter/>
            </a:ln>
          </p:spPr>
          <p:txBody>
            <a:bodyPr rtlCol="0" anchor="ctr"/>
            <a:lstStyle/>
            <a:p>
              <a:r>
                <a:rPr lang="pl-PL" smtClean="0"/>
                <a:t>`</a:t>
              </a:r>
              <a:endParaRPr lang="en-US" dirty="0"/>
            </a:p>
          </p:txBody>
        </p:sp>
        <p:sp>
          <p:nvSpPr>
            <p:cNvPr id="12" name="Freeform 26">
              <a:extLst>
                <a:ext uri="{FF2B5EF4-FFF2-40B4-BE49-F238E27FC236}">
                  <a16:creationId xmlns:a16="http://schemas.microsoft.com/office/drawing/2014/main" id="{E916BCEB-B628-5D48-8E47-CF87562E30BB}"/>
                </a:ext>
              </a:extLst>
            </p:cNvPr>
            <p:cNvSpPr/>
            <p:nvPr/>
          </p:nvSpPr>
          <p:spPr>
            <a:xfrm>
              <a:off x="474562" y="4645524"/>
              <a:ext cx="2510418" cy="1719586"/>
            </a:xfrm>
            <a:custGeom>
              <a:avLst/>
              <a:gdLst>
                <a:gd name="connsiteX0" fmla="*/ 1054875 w 1096568"/>
                <a:gd name="connsiteY0" fmla="*/ 0 h 751127"/>
                <a:gd name="connsiteX1" fmla="*/ 41694 w 1096568"/>
                <a:gd name="connsiteY1" fmla="*/ 0 h 751127"/>
                <a:gd name="connsiteX2" fmla="*/ 0 w 1096568"/>
                <a:gd name="connsiteY2" fmla="*/ 78620 h 751127"/>
                <a:gd name="connsiteX3" fmla="*/ 0 w 1096568"/>
                <a:gd name="connsiteY3" fmla="*/ 672508 h 751127"/>
                <a:gd name="connsiteX4" fmla="*/ 41694 w 1096568"/>
                <a:gd name="connsiteY4" fmla="*/ 751128 h 751127"/>
                <a:gd name="connsiteX5" fmla="*/ 1054875 w 1096568"/>
                <a:gd name="connsiteY5" fmla="*/ 751128 h 751127"/>
                <a:gd name="connsiteX6" fmla="*/ 1096569 w 1096568"/>
                <a:gd name="connsiteY6" fmla="*/ 672508 h 751127"/>
                <a:gd name="connsiteX7" fmla="*/ 1096569 w 1096568"/>
                <a:gd name="connsiteY7" fmla="*/ 78620 h 751127"/>
                <a:gd name="connsiteX8" fmla="*/ 1054875 w 1096568"/>
                <a:gd name="connsiteY8" fmla="*/ 0 h 75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6568" h="751127">
                  <a:moveTo>
                    <a:pt x="1054875" y="0"/>
                  </a:moveTo>
                  <a:lnTo>
                    <a:pt x="41694" y="0"/>
                  </a:lnTo>
                  <a:cubicBezTo>
                    <a:pt x="18995" y="0"/>
                    <a:pt x="0" y="35256"/>
                    <a:pt x="0" y="78620"/>
                  </a:cubicBezTo>
                  <a:lnTo>
                    <a:pt x="0" y="672508"/>
                  </a:lnTo>
                  <a:cubicBezTo>
                    <a:pt x="0" y="715872"/>
                    <a:pt x="18995" y="751128"/>
                    <a:pt x="41694" y="751128"/>
                  </a:cubicBezTo>
                  <a:lnTo>
                    <a:pt x="1054875" y="751128"/>
                  </a:lnTo>
                  <a:cubicBezTo>
                    <a:pt x="1077859" y="751128"/>
                    <a:pt x="1096569" y="715872"/>
                    <a:pt x="1096569" y="672508"/>
                  </a:cubicBezTo>
                  <a:lnTo>
                    <a:pt x="1096569" y="78620"/>
                  </a:lnTo>
                  <a:cubicBezTo>
                    <a:pt x="1096569" y="35256"/>
                    <a:pt x="1077859" y="0"/>
                    <a:pt x="1054875" y="0"/>
                  </a:cubicBezTo>
                  <a:close/>
                </a:path>
              </a:pathLst>
            </a:custGeom>
            <a:solidFill>
              <a:schemeClr val="accent4"/>
            </a:solidFill>
            <a:ln w="94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9" name="Rectangle 22">
            <a:extLst>
              <a:ext uri="{FF2B5EF4-FFF2-40B4-BE49-F238E27FC236}">
                <a16:creationId xmlns:a16="http://schemas.microsoft.com/office/drawing/2014/main" id="{F762A0AB-26F7-8C48-A1F5-175F5ECC329A}"/>
              </a:ext>
            </a:extLst>
          </p:cNvPr>
          <p:cNvSpPr/>
          <p:nvPr/>
        </p:nvSpPr>
        <p:spPr>
          <a:xfrm>
            <a:off x="3167087" y="2910757"/>
            <a:ext cx="3799769" cy="14510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457200" dist="546100" dir="10800000">
              <a:prstClr val="black">
                <a:alpha val="1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CBF11360-1149-2B44-8D1C-D653A5826CA8}"/>
              </a:ext>
            </a:extLst>
          </p:cNvPr>
          <p:cNvSpPr/>
          <p:nvPr/>
        </p:nvSpPr>
        <p:spPr>
          <a:xfrm>
            <a:off x="3973375" y="1077201"/>
            <a:ext cx="2912799" cy="14510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457200" dist="546100" dir="10800000">
              <a:prstClr val="black">
                <a:alpha val="1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18">
            <a:extLst>
              <a:ext uri="{FF2B5EF4-FFF2-40B4-BE49-F238E27FC236}">
                <a16:creationId xmlns:a16="http://schemas.microsoft.com/office/drawing/2014/main" id="{9A4CF011-DA88-204E-A84A-ABD41798557C}"/>
              </a:ext>
            </a:extLst>
          </p:cNvPr>
          <p:cNvGrpSpPr/>
          <p:nvPr/>
        </p:nvGrpSpPr>
        <p:grpSpPr>
          <a:xfrm>
            <a:off x="1931468" y="786555"/>
            <a:ext cx="2118365" cy="1741683"/>
            <a:chOff x="474562" y="4301088"/>
            <a:chExt cx="2510418" cy="2064022"/>
          </a:xfrm>
          <a:effectLst>
            <a:outerShdw blurRad="190500" dist="381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6" name="Freeform 20">
              <a:extLst>
                <a:ext uri="{FF2B5EF4-FFF2-40B4-BE49-F238E27FC236}">
                  <a16:creationId xmlns:a16="http://schemas.microsoft.com/office/drawing/2014/main" id="{7BC7B9B6-5CBE-CE43-ADF0-219FDAA3F46E}"/>
                </a:ext>
              </a:extLst>
            </p:cNvPr>
            <p:cNvSpPr/>
            <p:nvPr/>
          </p:nvSpPr>
          <p:spPr>
            <a:xfrm>
              <a:off x="609038" y="4301088"/>
              <a:ext cx="2249834" cy="1440973"/>
            </a:xfrm>
            <a:custGeom>
              <a:avLst/>
              <a:gdLst>
                <a:gd name="connsiteX0" fmla="*/ 947983 w 982743"/>
                <a:gd name="connsiteY0" fmla="*/ 87764 h 629427"/>
                <a:gd name="connsiteX1" fmla="*/ 392195 w 982743"/>
                <a:gd name="connsiteY1" fmla="*/ 87764 h 629427"/>
                <a:gd name="connsiteX2" fmla="*/ 392195 w 982743"/>
                <a:gd name="connsiteY2" fmla="*/ 38650 h 629427"/>
                <a:gd name="connsiteX3" fmla="*/ 349742 w 982743"/>
                <a:gd name="connsiteY3" fmla="*/ 0 h 629427"/>
                <a:gd name="connsiteX4" fmla="*/ 42501 w 982743"/>
                <a:gd name="connsiteY4" fmla="*/ 0 h 629427"/>
                <a:gd name="connsiteX5" fmla="*/ 48 w 982743"/>
                <a:gd name="connsiteY5" fmla="*/ 46286 h 629427"/>
                <a:gd name="connsiteX6" fmla="*/ 48 w 982743"/>
                <a:gd name="connsiteY6" fmla="*/ 583048 h 629427"/>
                <a:gd name="connsiteX7" fmla="*/ 42501 w 982743"/>
                <a:gd name="connsiteY7" fmla="*/ 629428 h 629427"/>
                <a:gd name="connsiteX8" fmla="*/ 947983 w 982743"/>
                <a:gd name="connsiteY8" fmla="*/ 629428 h 629427"/>
                <a:gd name="connsiteX9" fmla="*/ 982743 w 982743"/>
                <a:gd name="connsiteY9" fmla="*/ 583142 h 629427"/>
                <a:gd name="connsiteX10" fmla="*/ 982743 w 982743"/>
                <a:gd name="connsiteY10" fmla="*/ 134143 h 629427"/>
                <a:gd name="connsiteX11" fmla="*/ 947983 w 982743"/>
                <a:gd name="connsiteY11" fmla="*/ 87764 h 629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82743" h="629427">
                  <a:moveTo>
                    <a:pt x="947983" y="87764"/>
                  </a:moveTo>
                  <a:lnTo>
                    <a:pt x="392195" y="87764"/>
                  </a:lnTo>
                  <a:lnTo>
                    <a:pt x="392195" y="38650"/>
                  </a:lnTo>
                  <a:cubicBezTo>
                    <a:pt x="392195" y="13009"/>
                    <a:pt x="373200" y="0"/>
                    <a:pt x="349742" y="0"/>
                  </a:cubicBezTo>
                  <a:lnTo>
                    <a:pt x="42501" y="0"/>
                  </a:lnTo>
                  <a:cubicBezTo>
                    <a:pt x="17937" y="1221"/>
                    <a:pt x="-1027" y="21896"/>
                    <a:pt x="48" y="46286"/>
                  </a:cubicBezTo>
                  <a:lnTo>
                    <a:pt x="48" y="583048"/>
                  </a:lnTo>
                  <a:cubicBezTo>
                    <a:pt x="-1081" y="607473"/>
                    <a:pt x="17898" y="628208"/>
                    <a:pt x="42501" y="629428"/>
                  </a:cubicBezTo>
                  <a:lnTo>
                    <a:pt x="947983" y="629428"/>
                  </a:lnTo>
                  <a:cubicBezTo>
                    <a:pt x="971441" y="629428"/>
                    <a:pt x="982743" y="608689"/>
                    <a:pt x="982743" y="583142"/>
                  </a:cubicBezTo>
                  <a:lnTo>
                    <a:pt x="982743" y="134143"/>
                  </a:lnTo>
                  <a:cubicBezTo>
                    <a:pt x="982838" y="108503"/>
                    <a:pt x="971536" y="87764"/>
                    <a:pt x="947983" y="87764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4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21">
              <a:extLst>
                <a:ext uri="{FF2B5EF4-FFF2-40B4-BE49-F238E27FC236}">
                  <a16:creationId xmlns:a16="http://schemas.microsoft.com/office/drawing/2014/main" id="{2473CF41-6A68-2D44-8760-AFBA90ED2E87}"/>
                </a:ext>
              </a:extLst>
            </p:cNvPr>
            <p:cNvSpPr/>
            <p:nvPr/>
          </p:nvSpPr>
          <p:spPr>
            <a:xfrm>
              <a:off x="474562" y="4645524"/>
              <a:ext cx="2510418" cy="1719586"/>
            </a:xfrm>
            <a:custGeom>
              <a:avLst/>
              <a:gdLst>
                <a:gd name="connsiteX0" fmla="*/ 1054875 w 1096568"/>
                <a:gd name="connsiteY0" fmla="*/ 0 h 751127"/>
                <a:gd name="connsiteX1" fmla="*/ 41694 w 1096568"/>
                <a:gd name="connsiteY1" fmla="*/ 0 h 751127"/>
                <a:gd name="connsiteX2" fmla="*/ 0 w 1096568"/>
                <a:gd name="connsiteY2" fmla="*/ 78620 h 751127"/>
                <a:gd name="connsiteX3" fmla="*/ 0 w 1096568"/>
                <a:gd name="connsiteY3" fmla="*/ 672508 h 751127"/>
                <a:gd name="connsiteX4" fmla="*/ 41694 w 1096568"/>
                <a:gd name="connsiteY4" fmla="*/ 751128 h 751127"/>
                <a:gd name="connsiteX5" fmla="*/ 1054875 w 1096568"/>
                <a:gd name="connsiteY5" fmla="*/ 751128 h 751127"/>
                <a:gd name="connsiteX6" fmla="*/ 1096569 w 1096568"/>
                <a:gd name="connsiteY6" fmla="*/ 672508 h 751127"/>
                <a:gd name="connsiteX7" fmla="*/ 1096569 w 1096568"/>
                <a:gd name="connsiteY7" fmla="*/ 78620 h 751127"/>
                <a:gd name="connsiteX8" fmla="*/ 1054875 w 1096568"/>
                <a:gd name="connsiteY8" fmla="*/ 0 h 75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6568" h="751127">
                  <a:moveTo>
                    <a:pt x="1054875" y="0"/>
                  </a:moveTo>
                  <a:lnTo>
                    <a:pt x="41694" y="0"/>
                  </a:lnTo>
                  <a:cubicBezTo>
                    <a:pt x="18995" y="0"/>
                    <a:pt x="0" y="35256"/>
                    <a:pt x="0" y="78620"/>
                  </a:cubicBezTo>
                  <a:lnTo>
                    <a:pt x="0" y="672508"/>
                  </a:lnTo>
                  <a:cubicBezTo>
                    <a:pt x="0" y="715872"/>
                    <a:pt x="18995" y="751128"/>
                    <a:pt x="41694" y="751128"/>
                  </a:cubicBezTo>
                  <a:lnTo>
                    <a:pt x="1054875" y="751128"/>
                  </a:lnTo>
                  <a:cubicBezTo>
                    <a:pt x="1077859" y="751128"/>
                    <a:pt x="1096569" y="715872"/>
                    <a:pt x="1096569" y="672508"/>
                  </a:cubicBezTo>
                  <a:lnTo>
                    <a:pt x="1096569" y="78620"/>
                  </a:lnTo>
                  <a:cubicBezTo>
                    <a:pt x="1096569" y="35256"/>
                    <a:pt x="1077859" y="0"/>
                    <a:pt x="1054875" y="0"/>
                  </a:cubicBezTo>
                  <a:close/>
                </a:path>
              </a:pathLst>
            </a:custGeom>
            <a:solidFill>
              <a:schemeClr val="accent5"/>
            </a:solidFill>
            <a:ln w="94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" name="Rectangle 10">
            <a:extLst>
              <a:ext uri="{FF2B5EF4-FFF2-40B4-BE49-F238E27FC236}">
                <a16:creationId xmlns:a16="http://schemas.microsoft.com/office/drawing/2014/main" id="{51763B3A-06B7-6147-B602-C75BD50D4597}"/>
              </a:ext>
            </a:extLst>
          </p:cNvPr>
          <p:cNvSpPr/>
          <p:nvPr/>
        </p:nvSpPr>
        <p:spPr>
          <a:xfrm>
            <a:off x="2462164" y="4763620"/>
            <a:ext cx="4480342" cy="14510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457200" dist="546100" dir="10800000">
              <a:prstClr val="black">
                <a:alpha val="1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1">
            <a:extLst>
              <a:ext uri="{FF2B5EF4-FFF2-40B4-BE49-F238E27FC236}">
                <a16:creationId xmlns:a16="http://schemas.microsoft.com/office/drawing/2014/main" id="{FA2F37B4-7282-DD4B-BE7C-C478B6E81F30}"/>
              </a:ext>
            </a:extLst>
          </p:cNvPr>
          <p:cNvGrpSpPr/>
          <p:nvPr/>
        </p:nvGrpSpPr>
        <p:grpSpPr>
          <a:xfrm>
            <a:off x="450211" y="4472974"/>
            <a:ext cx="2118365" cy="1741683"/>
            <a:chOff x="474562" y="4301088"/>
            <a:chExt cx="2510418" cy="2064022"/>
          </a:xfrm>
          <a:effectLst>
            <a:outerShdw blurRad="190500" dist="381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C7D80B4B-FBA3-9244-A0C7-0A3816AF790D}"/>
                </a:ext>
              </a:extLst>
            </p:cNvPr>
            <p:cNvSpPr/>
            <p:nvPr/>
          </p:nvSpPr>
          <p:spPr>
            <a:xfrm>
              <a:off x="609038" y="4301088"/>
              <a:ext cx="2249835" cy="1440973"/>
            </a:xfrm>
            <a:custGeom>
              <a:avLst/>
              <a:gdLst>
                <a:gd name="connsiteX0" fmla="*/ 947983 w 982743"/>
                <a:gd name="connsiteY0" fmla="*/ 87764 h 629427"/>
                <a:gd name="connsiteX1" fmla="*/ 392195 w 982743"/>
                <a:gd name="connsiteY1" fmla="*/ 87764 h 629427"/>
                <a:gd name="connsiteX2" fmla="*/ 392195 w 982743"/>
                <a:gd name="connsiteY2" fmla="*/ 38650 h 629427"/>
                <a:gd name="connsiteX3" fmla="*/ 349742 w 982743"/>
                <a:gd name="connsiteY3" fmla="*/ 0 h 629427"/>
                <a:gd name="connsiteX4" fmla="*/ 42501 w 982743"/>
                <a:gd name="connsiteY4" fmla="*/ 0 h 629427"/>
                <a:gd name="connsiteX5" fmla="*/ 48 w 982743"/>
                <a:gd name="connsiteY5" fmla="*/ 46286 h 629427"/>
                <a:gd name="connsiteX6" fmla="*/ 48 w 982743"/>
                <a:gd name="connsiteY6" fmla="*/ 583048 h 629427"/>
                <a:gd name="connsiteX7" fmla="*/ 42501 w 982743"/>
                <a:gd name="connsiteY7" fmla="*/ 629428 h 629427"/>
                <a:gd name="connsiteX8" fmla="*/ 947983 w 982743"/>
                <a:gd name="connsiteY8" fmla="*/ 629428 h 629427"/>
                <a:gd name="connsiteX9" fmla="*/ 982743 w 982743"/>
                <a:gd name="connsiteY9" fmla="*/ 583142 h 629427"/>
                <a:gd name="connsiteX10" fmla="*/ 982743 w 982743"/>
                <a:gd name="connsiteY10" fmla="*/ 134143 h 629427"/>
                <a:gd name="connsiteX11" fmla="*/ 947983 w 982743"/>
                <a:gd name="connsiteY11" fmla="*/ 87764 h 629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82743" h="629427">
                  <a:moveTo>
                    <a:pt x="947983" y="87764"/>
                  </a:moveTo>
                  <a:lnTo>
                    <a:pt x="392195" y="87764"/>
                  </a:lnTo>
                  <a:lnTo>
                    <a:pt x="392195" y="38650"/>
                  </a:lnTo>
                  <a:cubicBezTo>
                    <a:pt x="392195" y="13009"/>
                    <a:pt x="373200" y="0"/>
                    <a:pt x="349742" y="0"/>
                  </a:cubicBezTo>
                  <a:lnTo>
                    <a:pt x="42501" y="0"/>
                  </a:lnTo>
                  <a:cubicBezTo>
                    <a:pt x="17937" y="1221"/>
                    <a:pt x="-1027" y="21896"/>
                    <a:pt x="48" y="46286"/>
                  </a:cubicBezTo>
                  <a:lnTo>
                    <a:pt x="48" y="583048"/>
                  </a:lnTo>
                  <a:cubicBezTo>
                    <a:pt x="-1081" y="607473"/>
                    <a:pt x="17898" y="628208"/>
                    <a:pt x="42501" y="629428"/>
                  </a:cubicBezTo>
                  <a:lnTo>
                    <a:pt x="947983" y="629428"/>
                  </a:lnTo>
                  <a:cubicBezTo>
                    <a:pt x="971441" y="629428"/>
                    <a:pt x="982743" y="608689"/>
                    <a:pt x="982743" y="583142"/>
                  </a:cubicBezTo>
                  <a:lnTo>
                    <a:pt x="982743" y="134143"/>
                  </a:lnTo>
                  <a:cubicBezTo>
                    <a:pt x="982838" y="108503"/>
                    <a:pt x="971536" y="87764"/>
                    <a:pt x="947983" y="87764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4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DA7077A7-ED81-E94E-972D-66EED94BF07D}"/>
                </a:ext>
              </a:extLst>
            </p:cNvPr>
            <p:cNvSpPr/>
            <p:nvPr/>
          </p:nvSpPr>
          <p:spPr>
            <a:xfrm>
              <a:off x="474562" y="4645524"/>
              <a:ext cx="2510418" cy="1719586"/>
            </a:xfrm>
            <a:custGeom>
              <a:avLst/>
              <a:gdLst>
                <a:gd name="connsiteX0" fmla="*/ 1054875 w 1096568"/>
                <a:gd name="connsiteY0" fmla="*/ 0 h 751127"/>
                <a:gd name="connsiteX1" fmla="*/ 41694 w 1096568"/>
                <a:gd name="connsiteY1" fmla="*/ 0 h 751127"/>
                <a:gd name="connsiteX2" fmla="*/ 0 w 1096568"/>
                <a:gd name="connsiteY2" fmla="*/ 78620 h 751127"/>
                <a:gd name="connsiteX3" fmla="*/ 0 w 1096568"/>
                <a:gd name="connsiteY3" fmla="*/ 672508 h 751127"/>
                <a:gd name="connsiteX4" fmla="*/ 41694 w 1096568"/>
                <a:gd name="connsiteY4" fmla="*/ 751128 h 751127"/>
                <a:gd name="connsiteX5" fmla="*/ 1054875 w 1096568"/>
                <a:gd name="connsiteY5" fmla="*/ 751128 h 751127"/>
                <a:gd name="connsiteX6" fmla="*/ 1096569 w 1096568"/>
                <a:gd name="connsiteY6" fmla="*/ 672508 h 751127"/>
                <a:gd name="connsiteX7" fmla="*/ 1096569 w 1096568"/>
                <a:gd name="connsiteY7" fmla="*/ 78620 h 751127"/>
                <a:gd name="connsiteX8" fmla="*/ 1054875 w 1096568"/>
                <a:gd name="connsiteY8" fmla="*/ 0 h 75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6568" h="751127">
                  <a:moveTo>
                    <a:pt x="1054875" y="0"/>
                  </a:moveTo>
                  <a:lnTo>
                    <a:pt x="41694" y="0"/>
                  </a:lnTo>
                  <a:cubicBezTo>
                    <a:pt x="18995" y="0"/>
                    <a:pt x="0" y="35256"/>
                    <a:pt x="0" y="78620"/>
                  </a:cubicBezTo>
                  <a:lnTo>
                    <a:pt x="0" y="672508"/>
                  </a:lnTo>
                  <a:cubicBezTo>
                    <a:pt x="0" y="715872"/>
                    <a:pt x="18995" y="751128"/>
                    <a:pt x="41694" y="751128"/>
                  </a:cubicBezTo>
                  <a:lnTo>
                    <a:pt x="1054875" y="751128"/>
                  </a:lnTo>
                  <a:cubicBezTo>
                    <a:pt x="1077859" y="751128"/>
                    <a:pt x="1096569" y="715872"/>
                    <a:pt x="1096569" y="672508"/>
                  </a:cubicBezTo>
                  <a:lnTo>
                    <a:pt x="1096569" y="78620"/>
                  </a:lnTo>
                  <a:cubicBezTo>
                    <a:pt x="1096569" y="35256"/>
                    <a:pt x="1077859" y="0"/>
                    <a:pt x="1054875" y="0"/>
                  </a:cubicBezTo>
                  <a:close/>
                </a:path>
              </a:pathLst>
            </a:custGeom>
            <a:solidFill>
              <a:schemeClr val="accent3"/>
            </a:solidFill>
            <a:ln w="94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4" name="CuadroTexto 238">
            <a:extLst>
              <a:ext uri="{FF2B5EF4-FFF2-40B4-BE49-F238E27FC236}">
                <a16:creationId xmlns:a16="http://schemas.microsoft.com/office/drawing/2014/main" id="{42206064-0816-094A-A235-3D896F0C1F62}"/>
              </a:ext>
            </a:extLst>
          </p:cNvPr>
          <p:cNvSpPr txBox="1"/>
          <p:nvPr/>
        </p:nvSpPr>
        <p:spPr>
          <a:xfrm>
            <a:off x="2158390" y="1278816"/>
            <a:ext cx="1664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cap="all" dirty="0" smtClean="0"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OSIADANIA GRUNTU POD FUNDAMENTEM</a:t>
            </a:r>
            <a:endParaRPr lang="en-US" sz="1600" b="1" cap="all" dirty="0"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CuadroTexto 238">
            <a:extLst>
              <a:ext uri="{FF2B5EF4-FFF2-40B4-BE49-F238E27FC236}">
                <a16:creationId xmlns:a16="http://schemas.microsoft.com/office/drawing/2014/main" id="{0B39887A-50E8-F940-88E5-1FE90E465C85}"/>
              </a:ext>
            </a:extLst>
          </p:cNvPr>
          <p:cNvSpPr txBox="1"/>
          <p:nvPr/>
        </p:nvSpPr>
        <p:spPr>
          <a:xfrm>
            <a:off x="1633408" y="3208963"/>
            <a:ext cx="1161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cap="all" dirty="0" smtClean="0"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METODA NAPRĘŻEŃ</a:t>
            </a:r>
            <a:endParaRPr lang="en-US" sz="1600" b="1" cap="all" dirty="0"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CuadroTexto 238">
            <a:extLst>
              <a:ext uri="{FF2B5EF4-FFF2-40B4-BE49-F238E27FC236}">
                <a16:creationId xmlns:a16="http://schemas.microsoft.com/office/drawing/2014/main" id="{9C50E5D0-232A-C34E-8600-42B01B3F846C}"/>
              </a:ext>
            </a:extLst>
          </p:cNvPr>
          <p:cNvSpPr txBox="1"/>
          <p:nvPr/>
        </p:nvSpPr>
        <p:spPr>
          <a:xfrm>
            <a:off x="883555" y="5228988"/>
            <a:ext cx="12889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cap="all" dirty="0" smtClean="0"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OBLICZENIA</a:t>
            </a:r>
            <a:endParaRPr lang="en-US" sz="1600" b="1" cap="all" dirty="0"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CuadroTexto 4">
            <a:extLst>
              <a:ext uri="{FF2B5EF4-FFF2-40B4-BE49-F238E27FC236}">
                <a16:creationId xmlns:a16="http://schemas.microsoft.com/office/drawing/2014/main" id="{F5D1A4F3-D311-6E4F-ACD3-72A2C4E98744}"/>
              </a:ext>
            </a:extLst>
          </p:cNvPr>
          <p:cNvSpPr txBox="1"/>
          <p:nvPr/>
        </p:nvSpPr>
        <p:spPr>
          <a:xfrm>
            <a:off x="4367923" y="1535165"/>
            <a:ext cx="22001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latin typeface="Century Gothic" panose="020B0502020202020204" pitchFamily="34" charset="0"/>
                <a:ea typeface="Lato Light" charset="0"/>
                <a:cs typeface="Lato Light" charset="0"/>
              </a:rPr>
              <a:t>Wyznaczane w przybliżeniu – metodą </a:t>
            </a:r>
            <a:r>
              <a:rPr lang="pl-PL" sz="1400" dirty="0" err="1" smtClean="0">
                <a:latin typeface="Century Gothic" panose="020B0502020202020204" pitchFamily="34" charset="0"/>
                <a:ea typeface="Lato Light" charset="0"/>
                <a:cs typeface="Lato Light" charset="0"/>
              </a:rPr>
              <a:t>naprężeń</a:t>
            </a:r>
            <a:endParaRPr lang="en-US" sz="1400" dirty="0">
              <a:latin typeface="Century Gothic" panose="020B0502020202020204" pitchFamily="34" charset="0"/>
              <a:ea typeface="Lato Light" charset="0"/>
              <a:cs typeface="Lato Light" charset="0"/>
            </a:endParaRPr>
          </a:p>
        </p:txBody>
      </p:sp>
      <p:sp>
        <p:nvSpPr>
          <p:cNvPr id="38" name="CuadroTexto 4">
            <a:extLst>
              <a:ext uri="{FF2B5EF4-FFF2-40B4-BE49-F238E27FC236}">
                <a16:creationId xmlns:a16="http://schemas.microsoft.com/office/drawing/2014/main" id="{2D8FC1F5-52E4-774D-ACE0-92494CF6615F}"/>
              </a:ext>
            </a:extLst>
          </p:cNvPr>
          <p:cNvSpPr txBox="1"/>
          <p:nvPr/>
        </p:nvSpPr>
        <p:spPr>
          <a:xfrm>
            <a:off x="4106242" y="3187095"/>
            <a:ext cx="220016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latin typeface="Century Gothic" panose="020B0502020202020204" pitchFamily="34" charset="0"/>
                <a:ea typeface="Lato Light" charset="0"/>
                <a:cs typeface="Lato Light" charset="0"/>
              </a:rPr>
              <a:t>Wg </a:t>
            </a:r>
            <a:r>
              <a:rPr lang="pl-PL" sz="1400" dirty="0" err="1" smtClean="0">
                <a:latin typeface="Century Gothic" panose="020B0502020202020204" pitchFamily="34" charset="0"/>
                <a:ea typeface="Lato Light" charset="0"/>
                <a:cs typeface="Lato Light" charset="0"/>
              </a:rPr>
              <a:t>algotyrmu</a:t>
            </a:r>
            <a:r>
              <a:rPr lang="pl-PL" sz="1400" dirty="0" smtClean="0">
                <a:latin typeface="Century Gothic" panose="020B0502020202020204" pitchFamily="34" charset="0"/>
                <a:ea typeface="Lato Light" charset="0"/>
                <a:cs typeface="Lato Light" charset="0"/>
              </a:rPr>
              <a:t> opisanego w normie PN-81/B-03020 </a:t>
            </a:r>
          </a:p>
          <a:p>
            <a:pPr algn="ctr"/>
            <a:r>
              <a:rPr lang="pl-PL" sz="1400" dirty="0" smtClean="0">
                <a:latin typeface="Century Gothic" panose="020B0502020202020204" pitchFamily="34" charset="0"/>
                <a:ea typeface="Lato Light" charset="0"/>
                <a:cs typeface="Lato Light" charset="0"/>
              </a:rPr>
              <a:t>pkt 3.5.</a:t>
            </a:r>
            <a:endParaRPr lang="en-US" sz="1400" dirty="0" smtClean="0">
              <a:latin typeface="Century Gothic" panose="020B0502020202020204" pitchFamily="34" charset="0"/>
              <a:ea typeface="Lato Light" charset="0"/>
              <a:cs typeface="Lato Light" charset="0"/>
            </a:endParaRPr>
          </a:p>
          <a:p>
            <a:pPr algn="ctr"/>
            <a:endParaRPr lang="en-US" sz="1400" dirty="0">
              <a:latin typeface="Century Gothic" panose="020B0502020202020204" pitchFamily="34" charset="0"/>
              <a:ea typeface="Lato Light" charset="0"/>
              <a:cs typeface="Lato Light" charset="0"/>
            </a:endParaRPr>
          </a:p>
        </p:txBody>
      </p:sp>
      <p:sp>
        <p:nvSpPr>
          <p:cNvPr id="39" name="CuadroTexto 4">
            <a:extLst>
              <a:ext uri="{FF2B5EF4-FFF2-40B4-BE49-F238E27FC236}">
                <a16:creationId xmlns:a16="http://schemas.microsoft.com/office/drawing/2014/main" id="{78E8E072-E84B-B64F-BD53-0DF09ED26AA6}"/>
              </a:ext>
            </a:extLst>
          </p:cNvPr>
          <p:cNvSpPr txBox="1"/>
          <p:nvPr/>
        </p:nvSpPr>
        <p:spPr>
          <a:xfrm>
            <a:off x="3472065" y="5131006"/>
            <a:ext cx="22001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latin typeface="Century Gothic" panose="020B0502020202020204" pitchFamily="34" charset="0"/>
                <a:ea typeface="Lato Light" charset="0"/>
                <a:cs typeface="Lato Light" charset="0"/>
              </a:rPr>
              <a:t>W wydzielonych warstwach obliczeniowych gruntu</a:t>
            </a:r>
            <a:endParaRPr lang="en-US" sz="1400" dirty="0">
              <a:latin typeface="Century Gothic" panose="020B0502020202020204" pitchFamily="34" charset="0"/>
              <a:ea typeface="Lato Light" charset="0"/>
              <a:cs typeface="Lato Light" charset="0"/>
            </a:endParaRPr>
          </a:p>
        </p:txBody>
      </p:sp>
      <p:sp>
        <p:nvSpPr>
          <p:cNvPr id="40" name="Rectangle 54">
            <a:extLst>
              <a:ext uri="{FF2B5EF4-FFF2-40B4-BE49-F238E27FC236}">
                <a16:creationId xmlns:a16="http://schemas.microsoft.com/office/drawing/2014/main" id="{866BED05-5887-2143-9B98-153366D61B6C}"/>
              </a:ext>
            </a:extLst>
          </p:cNvPr>
          <p:cNvSpPr/>
          <p:nvPr/>
        </p:nvSpPr>
        <p:spPr>
          <a:xfrm>
            <a:off x="6966856" y="0"/>
            <a:ext cx="5225144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CuadroTexto 238">
            <a:extLst>
              <a:ext uri="{FF2B5EF4-FFF2-40B4-BE49-F238E27FC236}">
                <a16:creationId xmlns:a16="http://schemas.microsoft.com/office/drawing/2014/main" id="{77FEFAFB-C0B3-F24F-B354-0CE16D90C72C}"/>
              </a:ext>
            </a:extLst>
          </p:cNvPr>
          <p:cNvSpPr txBox="1"/>
          <p:nvPr/>
        </p:nvSpPr>
        <p:spPr>
          <a:xfrm>
            <a:off x="7284946" y="639028"/>
            <a:ext cx="472750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000" b="1" cap="all" dirty="0" smtClean="0">
                <a:solidFill>
                  <a:prstClr val="black"/>
                </a:solidFill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STAN GRANICZNY UŻYTKOWALNOŚCI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500" i="0" u="none" strike="noStrike" kern="1200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pl-PL" sz="2500" i="0" u="none" strike="noStrike" kern="1200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Obliczenia związane 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2500" i="0" u="none" strike="noStrike" kern="1200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z przemieszczeniami tj.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2500" b="1" i="0" u="none" strike="noStrike" kern="1200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osiadaniem fundamentu</a:t>
            </a:r>
            <a:endParaRPr kumimoji="0" lang="en-US" sz="2500" b="1" i="0" u="none" strike="noStrike" kern="1200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498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  <p:bldP spid="8" grpId="0" animBg="1"/>
      <p:bldP spid="37" grpId="0"/>
      <p:bldP spid="38" grpId="0"/>
      <p:bldP spid="39" grpId="0"/>
      <p:bldP spid="40" grpId="0" animBg="1"/>
      <p:bldP spid="4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0">
            <a:extLst>
              <a:ext uri="{FF2B5EF4-FFF2-40B4-BE49-F238E27FC236}">
                <a16:creationId xmlns:a16="http://schemas.microsoft.com/office/drawing/2014/main" id="{32DB5B9D-7D8E-C340-B462-996659552496}"/>
              </a:ext>
            </a:extLst>
          </p:cNvPr>
          <p:cNvSpPr/>
          <p:nvPr/>
        </p:nvSpPr>
        <p:spPr>
          <a:xfrm>
            <a:off x="0" y="0"/>
            <a:ext cx="5745050" cy="6858000"/>
          </a:xfrm>
          <a:prstGeom prst="rect">
            <a:avLst/>
          </a:prstGeom>
          <a:pattFill prst="lgGrid">
            <a:fgClr>
              <a:srgbClr val="ECECE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uadroTexto 238">
            <a:extLst>
              <a:ext uri="{FF2B5EF4-FFF2-40B4-BE49-F238E27FC236}">
                <a16:creationId xmlns:a16="http://schemas.microsoft.com/office/drawing/2014/main" id="{77FEFAFB-C0B3-F24F-B354-0CE16D90C72C}"/>
              </a:ext>
            </a:extLst>
          </p:cNvPr>
          <p:cNvSpPr txBox="1"/>
          <p:nvPr/>
        </p:nvSpPr>
        <p:spPr>
          <a:xfrm>
            <a:off x="760017" y="392857"/>
            <a:ext cx="47275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000" b="1" cap="all" dirty="0" smtClean="0">
                <a:solidFill>
                  <a:prstClr val="black"/>
                </a:solidFill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OSIADANIA GRUNTU POD FUNDAMENTEM</a:t>
            </a:r>
            <a:endParaRPr kumimoji="0" lang="en-US" sz="4000" b="1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Oval 35">
            <a:extLst>
              <a:ext uri="{FF2B5EF4-FFF2-40B4-BE49-F238E27FC236}">
                <a16:creationId xmlns:a16="http://schemas.microsoft.com/office/drawing/2014/main" id="{A260D0E0-9DFF-E54F-B273-F65EC6B90919}"/>
              </a:ext>
            </a:extLst>
          </p:cNvPr>
          <p:cNvSpPr/>
          <p:nvPr/>
        </p:nvSpPr>
        <p:spPr>
          <a:xfrm>
            <a:off x="7815937" y="3102943"/>
            <a:ext cx="3044973" cy="3060502"/>
          </a:xfrm>
          <a:prstGeom prst="ellipse">
            <a:avLst/>
          </a:prstGeom>
          <a:noFill/>
          <a:ln w="635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36">
            <a:extLst>
              <a:ext uri="{FF2B5EF4-FFF2-40B4-BE49-F238E27FC236}">
                <a16:creationId xmlns:a16="http://schemas.microsoft.com/office/drawing/2014/main" id="{AB485EDD-5EA9-7042-8AC9-EB71CBD09E08}"/>
              </a:ext>
            </a:extLst>
          </p:cNvPr>
          <p:cNvSpPr/>
          <p:nvPr/>
        </p:nvSpPr>
        <p:spPr>
          <a:xfrm>
            <a:off x="5382458" y="594361"/>
            <a:ext cx="2923342" cy="2873180"/>
          </a:xfrm>
          <a:prstGeom prst="ellipse">
            <a:avLst/>
          </a:prstGeom>
          <a:noFill/>
          <a:ln w="635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37">
            <a:extLst>
              <a:ext uri="{FF2B5EF4-FFF2-40B4-BE49-F238E27FC236}">
                <a16:creationId xmlns:a16="http://schemas.microsoft.com/office/drawing/2014/main" id="{D4F23F79-1BF8-C347-9B17-FD6480DE0394}"/>
              </a:ext>
            </a:extLst>
          </p:cNvPr>
          <p:cNvSpPr/>
          <p:nvPr/>
        </p:nvSpPr>
        <p:spPr>
          <a:xfrm>
            <a:off x="2112720" y="3204058"/>
            <a:ext cx="3190836" cy="3190835"/>
          </a:xfrm>
          <a:prstGeom prst="ellipse">
            <a:avLst/>
          </a:prstGeom>
          <a:noFill/>
          <a:ln w="635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4">
            <a:extLst>
              <a:ext uri="{FF2B5EF4-FFF2-40B4-BE49-F238E27FC236}">
                <a16:creationId xmlns:a16="http://schemas.microsoft.com/office/drawing/2014/main" id="{E8B4AE4A-B048-2C43-A0ED-0206C2FD7A9D}"/>
              </a:ext>
            </a:extLst>
          </p:cNvPr>
          <p:cNvSpPr txBox="1"/>
          <p:nvPr/>
        </p:nvSpPr>
        <p:spPr>
          <a:xfrm>
            <a:off x="2815415" y="4242304"/>
            <a:ext cx="19341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400" dirty="0" smtClean="0">
                <a:solidFill>
                  <a:prstClr val="black"/>
                </a:solidFill>
                <a:latin typeface="Century Gothic" panose="020B0502020202020204" pitchFamily="34" charset="0"/>
                <a:ea typeface="Lato Light" charset="0"/>
                <a:cs typeface="Lato Light" charset="0"/>
              </a:rPr>
              <a:t>Osiadanie całkowite gruntu pod fundamentem jest sumą osiadania pierwotnego i wtórnego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Lato Light" charset="0"/>
              <a:cs typeface="Lato Light" charset="0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2A9A1BBF-6809-1D45-83F8-C95330B0674B}"/>
              </a:ext>
            </a:extLst>
          </p:cNvPr>
          <p:cNvSpPr/>
          <p:nvPr/>
        </p:nvSpPr>
        <p:spPr>
          <a:xfrm>
            <a:off x="3399399" y="3637925"/>
            <a:ext cx="6174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S =</a:t>
            </a:r>
            <a:endParaRPr kumimoji="0" lang="en-US" sz="2400" b="1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5" name="Group 44">
            <a:extLst>
              <a:ext uri="{FF2B5EF4-FFF2-40B4-BE49-F238E27FC236}">
                <a16:creationId xmlns:a16="http://schemas.microsoft.com/office/drawing/2014/main" id="{9370385E-0027-5249-9621-0C9A594E4046}"/>
              </a:ext>
            </a:extLst>
          </p:cNvPr>
          <p:cNvGrpSpPr/>
          <p:nvPr/>
        </p:nvGrpSpPr>
        <p:grpSpPr>
          <a:xfrm>
            <a:off x="367359" y="2619983"/>
            <a:ext cx="1961427" cy="3491678"/>
            <a:chOff x="1851024" y="1671637"/>
            <a:chExt cx="4343813" cy="7732734"/>
          </a:xfrm>
          <a:solidFill>
            <a:schemeClr val="bg1">
              <a:lumMod val="85000"/>
            </a:schemeClr>
          </a:solidFill>
        </p:grpSpPr>
        <p:sp>
          <p:nvSpPr>
            <p:cNvPr id="16" name="Freeform 334">
              <a:extLst>
                <a:ext uri="{FF2B5EF4-FFF2-40B4-BE49-F238E27FC236}">
                  <a16:creationId xmlns:a16="http://schemas.microsoft.com/office/drawing/2014/main" id="{9BA55E26-BD1A-2E48-92D3-046D568D99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7617" y="6872041"/>
              <a:ext cx="18722" cy="32763"/>
            </a:xfrm>
            <a:custGeom>
              <a:avLst/>
              <a:gdLst>
                <a:gd name="T0" fmla="*/ 0 w 18"/>
                <a:gd name="T1" fmla="*/ 32 h 33"/>
                <a:gd name="T2" fmla="*/ 17 w 18"/>
                <a:gd name="T3" fmla="*/ 0 h 33"/>
                <a:gd name="T4" fmla="*/ 17 w 18"/>
                <a:gd name="T5" fmla="*/ 0 h 33"/>
                <a:gd name="T6" fmla="*/ 0 w 18"/>
                <a:gd name="T7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3">
                  <a:moveTo>
                    <a:pt x="0" y="32"/>
                  </a:moveTo>
                  <a:lnTo>
                    <a:pt x="17" y="0"/>
                  </a:lnTo>
                  <a:lnTo>
                    <a:pt x="17" y="0"/>
                  </a:lnTo>
                  <a:cubicBezTo>
                    <a:pt x="9" y="15"/>
                    <a:pt x="4" y="24"/>
                    <a:pt x="0" y="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335">
              <a:extLst>
                <a:ext uri="{FF2B5EF4-FFF2-40B4-BE49-F238E27FC236}">
                  <a16:creationId xmlns:a16="http://schemas.microsoft.com/office/drawing/2014/main" id="{AB4DBB14-1A8C-BF41-91FE-61E70460BD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553" y="7134170"/>
              <a:ext cx="9361" cy="18722"/>
            </a:xfrm>
            <a:custGeom>
              <a:avLst/>
              <a:gdLst>
                <a:gd name="T0" fmla="*/ 1 w 7"/>
                <a:gd name="T1" fmla="*/ 9 h 17"/>
                <a:gd name="T2" fmla="*/ 0 w 7"/>
                <a:gd name="T3" fmla="*/ 16 h 17"/>
                <a:gd name="T4" fmla="*/ 0 w 7"/>
                <a:gd name="T5" fmla="*/ 16 h 17"/>
                <a:gd name="T6" fmla="*/ 1 w 7"/>
                <a:gd name="T7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7">
                  <a:moveTo>
                    <a:pt x="1" y="9"/>
                  </a:moveTo>
                  <a:lnTo>
                    <a:pt x="0" y="16"/>
                  </a:lnTo>
                  <a:lnTo>
                    <a:pt x="0" y="16"/>
                  </a:lnTo>
                  <a:cubicBezTo>
                    <a:pt x="4" y="5"/>
                    <a:pt x="6" y="0"/>
                    <a:pt x="1" y="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337">
              <a:extLst>
                <a:ext uri="{FF2B5EF4-FFF2-40B4-BE49-F238E27FC236}">
                  <a16:creationId xmlns:a16="http://schemas.microsoft.com/office/drawing/2014/main" id="{B844C081-4A6C-5F4B-B66D-F543AED201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4427" y="9310755"/>
              <a:ext cx="14041" cy="51492"/>
            </a:xfrm>
            <a:custGeom>
              <a:avLst/>
              <a:gdLst>
                <a:gd name="T0" fmla="*/ 0 w 14"/>
                <a:gd name="T1" fmla="*/ 0 h 49"/>
                <a:gd name="T2" fmla="*/ 0 w 14"/>
                <a:gd name="T3" fmla="*/ 0 h 49"/>
                <a:gd name="T4" fmla="*/ 2 w 14"/>
                <a:gd name="T5" fmla="*/ 15 h 49"/>
                <a:gd name="T6" fmla="*/ 2 w 14"/>
                <a:gd name="T7" fmla="*/ 15 h 49"/>
                <a:gd name="T8" fmla="*/ 13 w 14"/>
                <a:gd name="T9" fmla="*/ 48 h 49"/>
                <a:gd name="T10" fmla="*/ 13 w 14"/>
                <a:gd name="T11" fmla="*/ 48 h 49"/>
                <a:gd name="T12" fmla="*/ 0 w 1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9">
                  <a:moveTo>
                    <a:pt x="0" y="0"/>
                  </a:moveTo>
                  <a:lnTo>
                    <a:pt x="0" y="0"/>
                  </a:lnTo>
                  <a:cubicBezTo>
                    <a:pt x="1" y="5"/>
                    <a:pt x="1" y="10"/>
                    <a:pt x="2" y="15"/>
                  </a:cubicBezTo>
                  <a:lnTo>
                    <a:pt x="2" y="15"/>
                  </a:lnTo>
                  <a:cubicBezTo>
                    <a:pt x="6" y="27"/>
                    <a:pt x="9" y="38"/>
                    <a:pt x="13" y="48"/>
                  </a:cubicBezTo>
                  <a:lnTo>
                    <a:pt x="13" y="48"/>
                  </a:lnTo>
                  <a:cubicBezTo>
                    <a:pt x="9" y="34"/>
                    <a:pt x="4" y="17"/>
                    <a:pt x="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 338">
              <a:extLst>
                <a:ext uri="{FF2B5EF4-FFF2-40B4-BE49-F238E27FC236}">
                  <a16:creationId xmlns:a16="http://schemas.microsoft.com/office/drawing/2014/main" id="{6233A96F-73CF-8340-8430-BD6CB7341C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1659" y="9207777"/>
              <a:ext cx="9361" cy="70214"/>
            </a:xfrm>
            <a:custGeom>
              <a:avLst/>
              <a:gdLst>
                <a:gd name="T0" fmla="*/ 10 w 11"/>
                <a:gd name="T1" fmla="*/ 67 h 68"/>
                <a:gd name="T2" fmla="*/ 0 w 11"/>
                <a:gd name="T3" fmla="*/ 0 h 68"/>
                <a:gd name="T4" fmla="*/ 0 w 11"/>
                <a:gd name="T5" fmla="*/ 0 h 68"/>
                <a:gd name="T6" fmla="*/ 10 w 11"/>
                <a:gd name="T7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68">
                  <a:moveTo>
                    <a:pt x="10" y="67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2" y="15"/>
                    <a:pt x="5" y="37"/>
                    <a:pt x="10" y="6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339">
              <a:extLst>
                <a:ext uri="{FF2B5EF4-FFF2-40B4-BE49-F238E27FC236}">
                  <a16:creationId xmlns:a16="http://schemas.microsoft.com/office/drawing/2014/main" id="{14872499-19F3-F147-85AF-CC372A0574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9313" y="5804815"/>
              <a:ext cx="37447" cy="28086"/>
            </a:xfrm>
            <a:custGeom>
              <a:avLst/>
              <a:gdLst>
                <a:gd name="T0" fmla="*/ 4 w 37"/>
                <a:gd name="T1" fmla="*/ 26 h 27"/>
                <a:gd name="T2" fmla="*/ 4 w 37"/>
                <a:gd name="T3" fmla="*/ 26 h 27"/>
                <a:gd name="T4" fmla="*/ 36 w 37"/>
                <a:gd name="T5" fmla="*/ 0 h 27"/>
                <a:gd name="T6" fmla="*/ 36 w 37"/>
                <a:gd name="T7" fmla="*/ 0 h 27"/>
                <a:gd name="T8" fmla="*/ 8 w 37"/>
                <a:gd name="T9" fmla="*/ 19 h 27"/>
                <a:gd name="T10" fmla="*/ 8 w 37"/>
                <a:gd name="T11" fmla="*/ 19 h 27"/>
                <a:gd name="T12" fmla="*/ 1 w 37"/>
                <a:gd name="T13" fmla="*/ 25 h 27"/>
                <a:gd name="T14" fmla="*/ 1 w 37"/>
                <a:gd name="T15" fmla="*/ 25 h 27"/>
                <a:gd name="T16" fmla="*/ 4 w 37"/>
                <a:gd name="T17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7">
                  <a:moveTo>
                    <a:pt x="4" y="26"/>
                  </a:moveTo>
                  <a:lnTo>
                    <a:pt x="4" y="26"/>
                  </a:lnTo>
                  <a:cubicBezTo>
                    <a:pt x="14" y="17"/>
                    <a:pt x="25" y="8"/>
                    <a:pt x="36" y="0"/>
                  </a:cubicBezTo>
                  <a:lnTo>
                    <a:pt x="36" y="0"/>
                  </a:lnTo>
                  <a:cubicBezTo>
                    <a:pt x="22" y="9"/>
                    <a:pt x="14" y="15"/>
                    <a:pt x="8" y="19"/>
                  </a:cubicBezTo>
                  <a:lnTo>
                    <a:pt x="8" y="19"/>
                  </a:lnTo>
                  <a:cubicBezTo>
                    <a:pt x="4" y="23"/>
                    <a:pt x="1" y="25"/>
                    <a:pt x="1" y="25"/>
                  </a:cubicBezTo>
                  <a:lnTo>
                    <a:pt x="1" y="25"/>
                  </a:lnTo>
                  <a:cubicBezTo>
                    <a:pt x="0" y="26"/>
                    <a:pt x="5" y="24"/>
                    <a:pt x="4" y="2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341">
              <a:extLst>
                <a:ext uri="{FF2B5EF4-FFF2-40B4-BE49-F238E27FC236}">
                  <a16:creationId xmlns:a16="http://schemas.microsoft.com/office/drawing/2014/main" id="{BB71E5B8-69AD-FD4B-96FD-65DC257EC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9531" y="6989062"/>
              <a:ext cx="18722" cy="32767"/>
            </a:xfrm>
            <a:custGeom>
              <a:avLst/>
              <a:gdLst>
                <a:gd name="T0" fmla="*/ 3 w 18"/>
                <a:gd name="T1" fmla="*/ 27 h 31"/>
                <a:gd name="T2" fmla="*/ 3 w 18"/>
                <a:gd name="T3" fmla="*/ 27 h 31"/>
                <a:gd name="T4" fmla="*/ 17 w 18"/>
                <a:gd name="T5" fmla="*/ 0 h 31"/>
                <a:gd name="T6" fmla="*/ 17 w 18"/>
                <a:gd name="T7" fmla="*/ 0 h 31"/>
                <a:gd name="T8" fmla="*/ 3 w 18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1">
                  <a:moveTo>
                    <a:pt x="3" y="27"/>
                  </a:moveTo>
                  <a:lnTo>
                    <a:pt x="3" y="27"/>
                  </a:lnTo>
                  <a:cubicBezTo>
                    <a:pt x="14" y="8"/>
                    <a:pt x="17" y="0"/>
                    <a:pt x="17" y="0"/>
                  </a:cubicBezTo>
                  <a:lnTo>
                    <a:pt x="17" y="0"/>
                  </a:lnTo>
                  <a:cubicBezTo>
                    <a:pt x="6" y="20"/>
                    <a:pt x="0" y="30"/>
                    <a:pt x="3" y="2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355">
              <a:extLst>
                <a:ext uri="{FF2B5EF4-FFF2-40B4-BE49-F238E27FC236}">
                  <a16:creationId xmlns:a16="http://schemas.microsoft.com/office/drawing/2014/main" id="{7F055EF1-69CB-3841-896B-E22F0BB018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1020" y="9263946"/>
              <a:ext cx="4682" cy="23406"/>
            </a:xfrm>
            <a:custGeom>
              <a:avLst/>
              <a:gdLst>
                <a:gd name="T0" fmla="*/ 2 w 4"/>
                <a:gd name="T1" fmla="*/ 19 h 20"/>
                <a:gd name="T2" fmla="*/ 2 w 4"/>
                <a:gd name="T3" fmla="*/ 19 h 20"/>
                <a:gd name="T4" fmla="*/ 3 w 4"/>
                <a:gd name="T5" fmla="*/ 9 h 20"/>
                <a:gd name="T6" fmla="*/ 3 w 4"/>
                <a:gd name="T7" fmla="*/ 9 h 20"/>
                <a:gd name="T8" fmla="*/ 2 w 4"/>
                <a:gd name="T9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0">
                  <a:moveTo>
                    <a:pt x="2" y="19"/>
                  </a:moveTo>
                  <a:lnTo>
                    <a:pt x="2" y="19"/>
                  </a:lnTo>
                  <a:cubicBezTo>
                    <a:pt x="1" y="13"/>
                    <a:pt x="2" y="11"/>
                    <a:pt x="3" y="9"/>
                  </a:cubicBezTo>
                  <a:lnTo>
                    <a:pt x="3" y="9"/>
                  </a:lnTo>
                  <a:cubicBezTo>
                    <a:pt x="0" y="0"/>
                    <a:pt x="0" y="0"/>
                    <a:pt x="2" y="1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356">
              <a:extLst>
                <a:ext uri="{FF2B5EF4-FFF2-40B4-BE49-F238E27FC236}">
                  <a16:creationId xmlns:a16="http://schemas.microsoft.com/office/drawing/2014/main" id="{9EBE9F58-5ADD-C340-BBB8-09BC53D4D0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4632" y="5828216"/>
              <a:ext cx="9361" cy="4682"/>
            </a:xfrm>
            <a:custGeom>
              <a:avLst/>
              <a:gdLst>
                <a:gd name="T0" fmla="*/ 0 w 8"/>
                <a:gd name="T1" fmla="*/ 5 h 6"/>
                <a:gd name="T2" fmla="*/ 4 w 8"/>
                <a:gd name="T3" fmla="*/ 2 h 6"/>
                <a:gd name="T4" fmla="*/ 4 w 8"/>
                <a:gd name="T5" fmla="*/ 2 h 6"/>
                <a:gd name="T6" fmla="*/ 7 w 8"/>
                <a:gd name="T7" fmla="*/ 0 h 6"/>
                <a:gd name="T8" fmla="*/ 0 w 8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6">
                  <a:moveTo>
                    <a:pt x="0" y="5"/>
                  </a:moveTo>
                  <a:lnTo>
                    <a:pt x="4" y="2"/>
                  </a:lnTo>
                  <a:lnTo>
                    <a:pt x="4" y="2"/>
                  </a:lnTo>
                  <a:cubicBezTo>
                    <a:pt x="5" y="1"/>
                    <a:pt x="6" y="0"/>
                    <a:pt x="7" y="0"/>
                  </a:cubicBezTo>
                  <a:lnTo>
                    <a:pt x="0" y="5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375">
              <a:extLst>
                <a:ext uri="{FF2B5EF4-FFF2-40B4-BE49-F238E27FC236}">
                  <a16:creationId xmlns:a16="http://schemas.microsoft.com/office/drawing/2014/main" id="{F6016512-32E2-524C-8EDE-BFBB247B9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1874" y="7653740"/>
              <a:ext cx="18722" cy="60851"/>
            </a:xfrm>
            <a:custGeom>
              <a:avLst/>
              <a:gdLst>
                <a:gd name="T0" fmla="*/ 0 w 18"/>
                <a:gd name="T1" fmla="*/ 49 h 56"/>
                <a:gd name="T2" fmla="*/ 0 w 18"/>
                <a:gd name="T3" fmla="*/ 55 h 56"/>
                <a:gd name="T4" fmla="*/ 0 w 18"/>
                <a:gd name="T5" fmla="*/ 55 h 56"/>
                <a:gd name="T6" fmla="*/ 17 w 18"/>
                <a:gd name="T7" fmla="*/ 0 h 56"/>
                <a:gd name="T8" fmla="*/ 0 w 18"/>
                <a:gd name="T9" fmla="*/ 4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56">
                  <a:moveTo>
                    <a:pt x="0" y="49"/>
                  </a:moveTo>
                  <a:lnTo>
                    <a:pt x="0" y="55"/>
                  </a:lnTo>
                  <a:lnTo>
                    <a:pt x="0" y="55"/>
                  </a:lnTo>
                  <a:cubicBezTo>
                    <a:pt x="4" y="45"/>
                    <a:pt x="9" y="29"/>
                    <a:pt x="17" y="0"/>
                  </a:cubicBezTo>
                  <a:lnTo>
                    <a:pt x="0" y="49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376">
              <a:extLst>
                <a:ext uri="{FF2B5EF4-FFF2-40B4-BE49-F238E27FC236}">
                  <a16:creationId xmlns:a16="http://schemas.microsoft.com/office/drawing/2014/main" id="{8D921B42-F229-7145-8539-174CC76C83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0380" y="6815872"/>
              <a:ext cx="23406" cy="23404"/>
            </a:xfrm>
            <a:custGeom>
              <a:avLst/>
              <a:gdLst>
                <a:gd name="T0" fmla="*/ 8 w 20"/>
                <a:gd name="T1" fmla="*/ 9 h 23"/>
                <a:gd name="T2" fmla="*/ 0 w 20"/>
                <a:gd name="T3" fmla="*/ 22 h 23"/>
                <a:gd name="T4" fmla="*/ 19 w 20"/>
                <a:gd name="T5" fmla="*/ 0 h 23"/>
                <a:gd name="T6" fmla="*/ 8 w 20"/>
                <a:gd name="T7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3">
                  <a:moveTo>
                    <a:pt x="8" y="9"/>
                  </a:moveTo>
                  <a:lnTo>
                    <a:pt x="0" y="22"/>
                  </a:lnTo>
                  <a:lnTo>
                    <a:pt x="19" y="0"/>
                  </a:lnTo>
                  <a:lnTo>
                    <a:pt x="8" y="9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377">
              <a:extLst>
                <a:ext uri="{FF2B5EF4-FFF2-40B4-BE49-F238E27FC236}">
                  <a16:creationId xmlns:a16="http://schemas.microsoft.com/office/drawing/2014/main" id="{F25C7580-CD79-5441-A2B6-5B115A9339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0378" y="6193321"/>
              <a:ext cx="84255" cy="79576"/>
            </a:xfrm>
            <a:custGeom>
              <a:avLst/>
              <a:gdLst>
                <a:gd name="T0" fmla="*/ 70 w 81"/>
                <a:gd name="T1" fmla="*/ 2 h 74"/>
                <a:gd name="T2" fmla="*/ 70 w 81"/>
                <a:gd name="T3" fmla="*/ 2 h 74"/>
                <a:gd name="T4" fmla="*/ 34 w 81"/>
                <a:gd name="T5" fmla="*/ 37 h 74"/>
                <a:gd name="T6" fmla="*/ 34 w 81"/>
                <a:gd name="T7" fmla="*/ 37 h 74"/>
                <a:gd name="T8" fmla="*/ 0 w 81"/>
                <a:gd name="T9" fmla="*/ 73 h 74"/>
                <a:gd name="T10" fmla="*/ 0 w 81"/>
                <a:gd name="T11" fmla="*/ 73 h 74"/>
                <a:gd name="T12" fmla="*/ 70 w 81"/>
                <a:gd name="T13" fmla="*/ 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74">
                  <a:moveTo>
                    <a:pt x="70" y="2"/>
                  </a:moveTo>
                  <a:lnTo>
                    <a:pt x="70" y="2"/>
                  </a:lnTo>
                  <a:cubicBezTo>
                    <a:pt x="58" y="13"/>
                    <a:pt x="46" y="24"/>
                    <a:pt x="34" y="37"/>
                  </a:cubicBezTo>
                  <a:lnTo>
                    <a:pt x="34" y="37"/>
                  </a:lnTo>
                  <a:cubicBezTo>
                    <a:pt x="23" y="49"/>
                    <a:pt x="11" y="62"/>
                    <a:pt x="0" y="73"/>
                  </a:cubicBezTo>
                  <a:lnTo>
                    <a:pt x="0" y="73"/>
                  </a:lnTo>
                  <a:cubicBezTo>
                    <a:pt x="46" y="23"/>
                    <a:pt x="80" y="0"/>
                    <a:pt x="70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540">
              <a:extLst>
                <a:ext uri="{FF2B5EF4-FFF2-40B4-BE49-F238E27FC236}">
                  <a16:creationId xmlns:a16="http://schemas.microsoft.com/office/drawing/2014/main" id="{2520BBAC-38BC-8244-AEE3-C8A4C5D203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7392" y="7709911"/>
              <a:ext cx="477445" cy="777019"/>
            </a:xfrm>
            <a:custGeom>
              <a:avLst/>
              <a:gdLst>
                <a:gd name="T0" fmla="*/ 305 w 449"/>
                <a:gd name="T1" fmla="*/ 713 h 733"/>
                <a:gd name="T2" fmla="*/ 305 w 449"/>
                <a:gd name="T3" fmla="*/ 713 h 733"/>
                <a:gd name="T4" fmla="*/ 305 w 449"/>
                <a:gd name="T5" fmla="*/ 713 h 733"/>
                <a:gd name="T6" fmla="*/ 429 w 449"/>
                <a:gd name="T7" fmla="*/ 522 h 733"/>
                <a:gd name="T8" fmla="*/ 315 w 449"/>
                <a:gd name="T9" fmla="*/ 0 h 733"/>
                <a:gd name="T10" fmla="*/ 0 w 449"/>
                <a:gd name="T11" fmla="*/ 69 h 733"/>
                <a:gd name="T12" fmla="*/ 114 w 449"/>
                <a:gd name="T13" fmla="*/ 590 h 733"/>
                <a:gd name="T14" fmla="*/ 114 w 449"/>
                <a:gd name="T15" fmla="*/ 590 h 733"/>
                <a:gd name="T16" fmla="*/ 305 w 449"/>
                <a:gd name="T17" fmla="*/ 71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" h="733">
                  <a:moveTo>
                    <a:pt x="305" y="713"/>
                  </a:moveTo>
                  <a:lnTo>
                    <a:pt x="305" y="713"/>
                  </a:lnTo>
                  <a:lnTo>
                    <a:pt x="305" y="713"/>
                  </a:lnTo>
                  <a:cubicBezTo>
                    <a:pt x="393" y="695"/>
                    <a:pt x="448" y="608"/>
                    <a:pt x="429" y="522"/>
                  </a:cubicBezTo>
                  <a:lnTo>
                    <a:pt x="315" y="0"/>
                  </a:lnTo>
                  <a:lnTo>
                    <a:pt x="0" y="69"/>
                  </a:lnTo>
                  <a:lnTo>
                    <a:pt x="114" y="590"/>
                  </a:lnTo>
                  <a:lnTo>
                    <a:pt x="114" y="590"/>
                  </a:lnTo>
                  <a:cubicBezTo>
                    <a:pt x="133" y="678"/>
                    <a:pt x="219" y="732"/>
                    <a:pt x="305" y="713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 541">
              <a:extLst>
                <a:ext uri="{FF2B5EF4-FFF2-40B4-BE49-F238E27FC236}">
                  <a16:creationId xmlns:a16="http://schemas.microsoft.com/office/drawing/2014/main" id="{720059D4-C466-5D42-8498-A249F43F98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1873" y="2509507"/>
              <a:ext cx="2288928" cy="2288925"/>
            </a:xfrm>
            <a:custGeom>
              <a:avLst/>
              <a:gdLst>
                <a:gd name="T0" fmla="*/ 923 w 2157"/>
                <a:gd name="T1" fmla="*/ 370 h 2157"/>
                <a:gd name="T2" fmla="*/ 923 w 2157"/>
                <a:gd name="T3" fmla="*/ 370 h 2157"/>
                <a:gd name="T4" fmla="*/ 370 w 2157"/>
                <a:gd name="T5" fmla="*/ 1233 h 2157"/>
                <a:gd name="T6" fmla="*/ 370 w 2157"/>
                <a:gd name="T7" fmla="*/ 1233 h 2157"/>
                <a:gd name="T8" fmla="*/ 1232 w 2157"/>
                <a:gd name="T9" fmla="*/ 1786 h 2157"/>
                <a:gd name="T10" fmla="*/ 1232 w 2157"/>
                <a:gd name="T11" fmla="*/ 1786 h 2157"/>
                <a:gd name="T12" fmla="*/ 1785 w 2157"/>
                <a:gd name="T13" fmla="*/ 924 h 2157"/>
                <a:gd name="T14" fmla="*/ 1785 w 2157"/>
                <a:gd name="T15" fmla="*/ 924 h 2157"/>
                <a:gd name="T16" fmla="*/ 923 w 2157"/>
                <a:gd name="T17" fmla="*/ 370 h 2157"/>
                <a:gd name="T18" fmla="*/ 1288 w 2157"/>
                <a:gd name="T19" fmla="*/ 2041 h 2157"/>
                <a:gd name="T20" fmla="*/ 1288 w 2157"/>
                <a:gd name="T21" fmla="*/ 2041 h 2157"/>
                <a:gd name="T22" fmla="*/ 115 w 2157"/>
                <a:gd name="T23" fmla="*/ 1288 h 2157"/>
                <a:gd name="T24" fmla="*/ 115 w 2157"/>
                <a:gd name="T25" fmla="*/ 1288 h 2157"/>
                <a:gd name="T26" fmla="*/ 868 w 2157"/>
                <a:gd name="T27" fmla="*/ 116 h 2157"/>
                <a:gd name="T28" fmla="*/ 868 w 2157"/>
                <a:gd name="T29" fmla="*/ 116 h 2157"/>
                <a:gd name="T30" fmla="*/ 2040 w 2157"/>
                <a:gd name="T31" fmla="*/ 868 h 2157"/>
                <a:gd name="T32" fmla="*/ 2040 w 2157"/>
                <a:gd name="T33" fmla="*/ 868 h 2157"/>
                <a:gd name="T34" fmla="*/ 1288 w 2157"/>
                <a:gd name="T35" fmla="*/ 2041 h 2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57" h="2157">
                  <a:moveTo>
                    <a:pt x="923" y="370"/>
                  </a:moveTo>
                  <a:lnTo>
                    <a:pt x="923" y="370"/>
                  </a:lnTo>
                  <a:cubicBezTo>
                    <a:pt x="533" y="455"/>
                    <a:pt x="285" y="842"/>
                    <a:pt x="370" y="1233"/>
                  </a:cubicBezTo>
                  <a:lnTo>
                    <a:pt x="370" y="1233"/>
                  </a:lnTo>
                  <a:cubicBezTo>
                    <a:pt x="455" y="1623"/>
                    <a:pt x="842" y="1871"/>
                    <a:pt x="1232" y="1786"/>
                  </a:cubicBezTo>
                  <a:lnTo>
                    <a:pt x="1232" y="1786"/>
                  </a:lnTo>
                  <a:cubicBezTo>
                    <a:pt x="1622" y="1701"/>
                    <a:pt x="1870" y="1314"/>
                    <a:pt x="1785" y="924"/>
                  </a:cubicBezTo>
                  <a:lnTo>
                    <a:pt x="1785" y="924"/>
                  </a:lnTo>
                  <a:cubicBezTo>
                    <a:pt x="1701" y="534"/>
                    <a:pt x="1313" y="285"/>
                    <a:pt x="923" y="370"/>
                  </a:cubicBezTo>
                  <a:close/>
                  <a:moveTo>
                    <a:pt x="1288" y="2041"/>
                  </a:moveTo>
                  <a:lnTo>
                    <a:pt x="1288" y="2041"/>
                  </a:lnTo>
                  <a:cubicBezTo>
                    <a:pt x="757" y="2156"/>
                    <a:pt x="231" y="1818"/>
                    <a:pt x="115" y="1288"/>
                  </a:cubicBezTo>
                  <a:lnTo>
                    <a:pt x="115" y="1288"/>
                  </a:lnTo>
                  <a:cubicBezTo>
                    <a:pt x="0" y="758"/>
                    <a:pt x="337" y="231"/>
                    <a:pt x="868" y="116"/>
                  </a:cubicBezTo>
                  <a:lnTo>
                    <a:pt x="868" y="116"/>
                  </a:lnTo>
                  <a:cubicBezTo>
                    <a:pt x="1398" y="0"/>
                    <a:pt x="1924" y="338"/>
                    <a:pt x="2040" y="868"/>
                  </a:cubicBezTo>
                  <a:lnTo>
                    <a:pt x="2040" y="868"/>
                  </a:lnTo>
                  <a:cubicBezTo>
                    <a:pt x="2156" y="1399"/>
                    <a:pt x="1818" y="1925"/>
                    <a:pt x="1288" y="204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 542">
              <a:extLst>
                <a:ext uri="{FF2B5EF4-FFF2-40B4-BE49-F238E27FC236}">
                  <a16:creationId xmlns:a16="http://schemas.microsoft.com/office/drawing/2014/main" id="{4AE10F0A-ECFE-8443-A6BE-8931D69901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3573" y="9090757"/>
              <a:ext cx="126384" cy="313614"/>
            </a:xfrm>
            <a:custGeom>
              <a:avLst/>
              <a:gdLst>
                <a:gd name="T0" fmla="*/ 91 w 118"/>
                <a:gd name="T1" fmla="*/ 292 h 296"/>
                <a:gd name="T2" fmla="*/ 91 w 118"/>
                <a:gd name="T3" fmla="*/ 292 h 296"/>
                <a:gd name="T4" fmla="*/ 91 w 118"/>
                <a:gd name="T5" fmla="*/ 292 h 296"/>
                <a:gd name="T6" fmla="*/ 55 w 118"/>
                <a:gd name="T7" fmla="*/ 269 h 296"/>
                <a:gd name="T8" fmla="*/ 1 w 118"/>
                <a:gd name="T9" fmla="*/ 23 h 296"/>
                <a:gd name="T10" fmla="*/ 1 w 118"/>
                <a:gd name="T11" fmla="*/ 23 h 296"/>
                <a:gd name="T12" fmla="*/ 11 w 118"/>
                <a:gd name="T13" fmla="*/ 9 h 296"/>
                <a:gd name="T14" fmla="*/ 46 w 118"/>
                <a:gd name="T15" fmla="*/ 1 h 296"/>
                <a:gd name="T16" fmla="*/ 46 w 118"/>
                <a:gd name="T17" fmla="*/ 1 h 296"/>
                <a:gd name="T18" fmla="*/ 60 w 118"/>
                <a:gd name="T19" fmla="*/ 10 h 296"/>
                <a:gd name="T20" fmla="*/ 114 w 118"/>
                <a:gd name="T21" fmla="*/ 256 h 296"/>
                <a:gd name="T22" fmla="*/ 114 w 118"/>
                <a:gd name="T23" fmla="*/ 256 h 296"/>
                <a:gd name="T24" fmla="*/ 91 w 118"/>
                <a:gd name="T25" fmla="*/ 29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296">
                  <a:moveTo>
                    <a:pt x="91" y="292"/>
                  </a:moveTo>
                  <a:lnTo>
                    <a:pt x="91" y="292"/>
                  </a:lnTo>
                  <a:lnTo>
                    <a:pt x="91" y="292"/>
                  </a:lnTo>
                  <a:cubicBezTo>
                    <a:pt x="75" y="295"/>
                    <a:pt x="59" y="285"/>
                    <a:pt x="55" y="269"/>
                  </a:cubicBezTo>
                  <a:lnTo>
                    <a:pt x="1" y="23"/>
                  </a:lnTo>
                  <a:lnTo>
                    <a:pt x="1" y="23"/>
                  </a:lnTo>
                  <a:cubicBezTo>
                    <a:pt x="0" y="16"/>
                    <a:pt x="5" y="10"/>
                    <a:pt x="11" y="9"/>
                  </a:cubicBezTo>
                  <a:lnTo>
                    <a:pt x="46" y="1"/>
                  </a:lnTo>
                  <a:lnTo>
                    <a:pt x="46" y="1"/>
                  </a:lnTo>
                  <a:cubicBezTo>
                    <a:pt x="52" y="0"/>
                    <a:pt x="59" y="4"/>
                    <a:pt x="60" y="10"/>
                  </a:cubicBezTo>
                  <a:lnTo>
                    <a:pt x="114" y="256"/>
                  </a:lnTo>
                  <a:lnTo>
                    <a:pt x="114" y="256"/>
                  </a:lnTo>
                  <a:cubicBezTo>
                    <a:pt x="117" y="272"/>
                    <a:pt x="107" y="288"/>
                    <a:pt x="91" y="29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543">
              <a:extLst>
                <a:ext uri="{FF2B5EF4-FFF2-40B4-BE49-F238E27FC236}">
                  <a16:creationId xmlns:a16="http://schemas.microsoft.com/office/drawing/2014/main" id="{A89ED195-880D-EF42-8B2E-2070A0D5F2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3561" y="8369909"/>
              <a:ext cx="126382" cy="313614"/>
            </a:xfrm>
            <a:custGeom>
              <a:avLst/>
              <a:gdLst>
                <a:gd name="T0" fmla="*/ 90 w 118"/>
                <a:gd name="T1" fmla="*/ 292 h 297"/>
                <a:gd name="T2" fmla="*/ 90 w 118"/>
                <a:gd name="T3" fmla="*/ 292 h 297"/>
                <a:gd name="T4" fmla="*/ 90 w 118"/>
                <a:gd name="T5" fmla="*/ 292 h 297"/>
                <a:gd name="T6" fmla="*/ 55 w 118"/>
                <a:gd name="T7" fmla="*/ 269 h 297"/>
                <a:gd name="T8" fmla="*/ 1 w 118"/>
                <a:gd name="T9" fmla="*/ 23 h 297"/>
                <a:gd name="T10" fmla="*/ 1 w 118"/>
                <a:gd name="T11" fmla="*/ 23 h 297"/>
                <a:gd name="T12" fmla="*/ 10 w 118"/>
                <a:gd name="T13" fmla="*/ 10 h 297"/>
                <a:gd name="T14" fmla="*/ 46 w 118"/>
                <a:gd name="T15" fmla="*/ 2 h 297"/>
                <a:gd name="T16" fmla="*/ 46 w 118"/>
                <a:gd name="T17" fmla="*/ 2 h 297"/>
                <a:gd name="T18" fmla="*/ 60 w 118"/>
                <a:gd name="T19" fmla="*/ 11 h 297"/>
                <a:gd name="T20" fmla="*/ 113 w 118"/>
                <a:gd name="T21" fmla="*/ 257 h 297"/>
                <a:gd name="T22" fmla="*/ 113 w 118"/>
                <a:gd name="T23" fmla="*/ 257 h 297"/>
                <a:gd name="T24" fmla="*/ 90 w 118"/>
                <a:gd name="T25" fmla="*/ 292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297">
                  <a:moveTo>
                    <a:pt x="90" y="292"/>
                  </a:moveTo>
                  <a:lnTo>
                    <a:pt x="90" y="292"/>
                  </a:lnTo>
                  <a:lnTo>
                    <a:pt x="90" y="292"/>
                  </a:lnTo>
                  <a:cubicBezTo>
                    <a:pt x="74" y="296"/>
                    <a:pt x="59" y="285"/>
                    <a:pt x="55" y="269"/>
                  </a:cubicBezTo>
                  <a:lnTo>
                    <a:pt x="1" y="23"/>
                  </a:lnTo>
                  <a:lnTo>
                    <a:pt x="1" y="23"/>
                  </a:lnTo>
                  <a:cubicBezTo>
                    <a:pt x="0" y="17"/>
                    <a:pt x="4" y="11"/>
                    <a:pt x="10" y="10"/>
                  </a:cubicBezTo>
                  <a:lnTo>
                    <a:pt x="46" y="2"/>
                  </a:lnTo>
                  <a:lnTo>
                    <a:pt x="46" y="2"/>
                  </a:lnTo>
                  <a:cubicBezTo>
                    <a:pt x="52" y="0"/>
                    <a:pt x="59" y="5"/>
                    <a:pt x="60" y="11"/>
                  </a:cubicBezTo>
                  <a:lnTo>
                    <a:pt x="113" y="257"/>
                  </a:lnTo>
                  <a:lnTo>
                    <a:pt x="113" y="257"/>
                  </a:lnTo>
                  <a:cubicBezTo>
                    <a:pt x="117" y="273"/>
                    <a:pt x="107" y="289"/>
                    <a:pt x="90" y="29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 544">
              <a:extLst>
                <a:ext uri="{FF2B5EF4-FFF2-40B4-BE49-F238E27FC236}">
                  <a16:creationId xmlns:a16="http://schemas.microsoft.com/office/drawing/2014/main" id="{B6E5DD32-2046-534E-9A51-1543E446CE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1445" y="2308229"/>
              <a:ext cx="322980" cy="482127"/>
            </a:xfrm>
            <a:custGeom>
              <a:avLst/>
              <a:gdLst>
                <a:gd name="T0" fmla="*/ 302 w 303"/>
                <a:gd name="T1" fmla="*/ 408 h 455"/>
                <a:gd name="T2" fmla="*/ 89 w 303"/>
                <a:gd name="T3" fmla="*/ 454 h 455"/>
                <a:gd name="T4" fmla="*/ 0 w 303"/>
                <a:gd name="T5" fmla="*/ 46 h 455"/>
                <a:gd name="T6" fmla="*/ 213 w 303"/>
                <a:gd name="T7" fmla="*/ 0 h 455"/>
                <a:gd name="T8" fmla="*/ 302 w 303"/>
                <a:gd name="T9" fmla="*/ 408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455">
                  <a:moveTo>
                    <a:pt x="302" y="408"/>
                  </a:moveTo>
                  <a:lnTo>
                    <a:pt x="89" y="454"/>
                  </a:lnTo>
                  <a:lnTo>
                    <a:pt x="0" y="46"/>
                  </a:lnTo>
                  <a:lnTo>
                    <a:pt x="213" y="0"/>
                  </a:lnTo>
                  <a:lnTo>
                    <a:pt x="302" y="408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545">
              <a:extLst>
                <a:ext uri="{FF2B5EF4-FFF2-40B4-BE49-F238E27FC236}">
                  <a16:creationId xmlns:a16="http://schemas.microsoft.com/office/drawing/2014/main" id="{6628FCBA-932D-5B43-A0A1-13819D2201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8894" y="1671637"/>
              <a:ext cx="496168" cy="861274"/>
            </a:xfrm>
            <a:custGeom>
              <a:avLst/>
              <a:gdLst>
                <a:gd name="T0" fmla="*/ 317 w 467"/>
                <a:gd name="T1" fmla="*/ 791 h 812"/>
                <a:gd name="T2" fmla="*/ 317 w 467"/>
                <a:gd name="T3" fmla="*/ 791 h 812"/>
                <a:gd name="T4" fmla="*/ 317 w 467"/>
                <a:gd name="T5" fmla="*/ 791 h 812"/>
                <a:gd name="T6" fmla="*/ 116 w 467"/>
                <a:gd name="T7" fmla="*/ 662 h 812"/>
                <a:gd name="T8" fmla="*/ 20 w 467"/>
                <a:gd name="T9" fmla="*/ 221 h 812"/>
                <a:gd name="T10" fmla="*/ 20 w 467"/>
                <a:gd name="T11" fmla="*/ 221 h 812"/>
                <a:gd name="T12" fmla="*/ 149 w 467"/>
                <a:gd name="T13" fmla="*/ 20 h 812"/>
                <a:gd name="T14" fmla="*/ 149 w 467"/>
                <a:gd name="T15" fmla="*/ 20 h 812"/>
                <a:gd name="T16" fmla="*/ 351 w 467"/>
                <a:gd name="T17" fmla="*/ 149 h 812"/>
                <a:gd name="T18" fmla="*/ 447 w 467"/>
                <a:gd name="T19" fmla="*/ 590 h 812"/>
                <a:gd name="T20" fmla="*/ 447 w 467"/>
                <a:gd name="T21" fmla="*/ 590 h 812"/>
                <a:gd name="T22" fmla="*/ 317 w 467"/>
                <a:gd name="T23" fmla="*/ 791 h 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7" h="812">
                  <a:moveTo>
                    <a:pt x="317" y="791"/>
                  </a:moveTo>
                  <a:lnTo>
                    <a:pt x="317" y="791"/>
                  </a:lnTo>
                  <a:lnTo>
                    <a:pt x="317" y="791"/>
                  </a:lnTo>
                  <a:cubicBezTo>
                    <a:pt x="226" y="811"/>
                    <a:pt x="136" y="753"/>
                    <a:pt x="116" y="662"/>
                  </a:cubicBezTo>
                  <a:lnTo>
                    <a:pt x="20" y="221"/>
                  </a:lnTo>
                  <a:lnTo>
                    <a:pt x="20" y="221"/>
                  </a:lnTo>
                  <a:cubicBezTo>
                    <a:pt x="0" y="130"/>
                    <a:pt x="58" y="40"/>
                    <a:pt x="149" y="20"/>
                  </a:cubicBezTo>
                  <a:lnTo>
                    <a:pt x="149" y="20"/>
                  </a:lnTo>
                  <a:cubicBezTo>
                    <a:pt x="241" y="0"/>
                    <a:pt x="331" y="58"/>
                    <a:pt x="351" y="149"/>
                  </a:cubicBezTo>
                  <a:lnTo>
                    <a:pt x="447" y="590"/>
                  </a:lnTo>
                  <a:lnTo>
                    <a:pt x="447" y="590"/>
                  </a:lnTo>
                  <a:cubicBezTo>
                    <a:pt x="466" y="681"/>
                    <a:pt x="409" y="771"/>
                    <a:pt x="317" y="79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 546">
              <a:extLst>
                <a:ext uri="{FF2B5EF4-FFF2-40B4-BE49-F238E27FC236}">
                  <a16:creationId xmlns:a16="http://schemas.microsoft.com/office/drawing/2014/main" id="{EEFB7B59-13DA-B346-A1AC-5E0ECCC2E5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3151" y="5860984"/>
              <a:ext cx="3014457" cy="809782"/>
            </a:xfrm>
            <a:custGeom>
              <a:avLst/>
              <a:gdLst>
                <a:gd name="T0" fmla="*/ 2807 w 2842"/>
                <a:gd name="T1" fmla="*/ 0 h 764"/>
                <a:gd name="T2" fmla="*/ 0 w 2842"/>
                <a:gd name="T3" fmla="*/ 611 h 764"/>
                <a:gd name="T4" fmla="*/ 34 w 2842"/>
                <a:gd name="T5" fmla="*/ 763 h 764"/>
                <a:gd name="T6" fmla="*/ 2841 w 2842"/>
                <a:gd name="T7" fmla="*/ 151 h 764"/>
                <a:gd name="T8" fmla="*/ 2807 w 2842"/>
                <a:gd name="T9" fmla="*/ 0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42" h="764">
                  <a:moveTo>
                    <a:pt x="2807" y="0"/>
                  </a:moveTo>
                  <a:lnTo>
                    <a:pt x="0" y="611"/>
                  </a:lnTo>
                  <a:lnTo>
                    <a:pt x="34" y="763"/>
                  </a:lnTo>
                  <a:lnTo>
                    <a:pt x="2841" y="151"/>
                  </a:lnTo>
                  <a:lnTo>
                    <a:pt x="2807" y="0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 547">
              <a:extLst>
                <a:ext uri="{FF2B5EF4-FFF2-40B4-BE49-F238E27FC236}">
                  <a16:creationId xmlns:a16="http://schemas.microsoft.com/office/drawing/2014/main" id="{D99F963E-B5F2-274D-A6FE-BA6CFD1AD6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6755" y="5701835"/>
              <a:ext cx="547660" cy="369784"/>
            </a:xfrm>
            <a:custGeom>
              <a:avLst/>
              <a:gdLst>
                <a:gd name="T0" fmla="*/ 395 w 518"/>
                <a:gd name="T1" fmla="*/ 286 h 350"/>
                <a:gd name="T2" fmla="*/ 181 w 518"/>
                <a:gd name="T3" fmla="*/ 332 h 350"/>
                <a:gd name="T4" fmla="*/ 181 w 518"/>
                <a:gd name="T5" fmla="*/ 332 h 350"/>
                <a:gd name="T6" fmla="*/ 16 w 518"/>
                <a:gd name="T7" fmla="*/ 227 h 350"/>
                <a:gd name="T8" fmla="*/ 16 w 518"/>
                <a:gd name="T9" fmla="*/ 227 h 350"/>
                <a:gd name="T10" fmla="*/ 122 w 518"/>
                <a:gd name="T11" fmla="*/ 62 h 350"/>
                <a:gd name="T12" fmla="*/ 336 w 518"/>
                <a:gd name="T13" fmla="*/ 15 h 350"/>
                <a:gd name="T14" fmla="*/ 336 w 518"/>
                <a:gd name="T15" fmla="*/ 15 h 350"/>
                <a:gd name="T16" fmla="*/ 501 w 518"/>
                <a:gd name="T17" fmla="*/ 121 h 350"/>
                <a:gd name="T18" fmla="*/ 501 w 518"/>
                <a:gd name="T19" fmla="*/ 121 h 350"/>
                <a:gd name="T20" fmla="*/ 395 w 518"/>
                <a:gd name="T21" fmla="*/ 286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8" h="350">
                  <a:moveTo>
                    <a:pt x="395" y="286"/>
                  </a:moveTo>
                  <a:lnTo>
                    <a:pt x="181" y="332"/>
                  </a:lnTo>
                  <a:lnTo>
                    <a:pt x="181" y="332"/>
                  </a:lnTo>
                  <a:cubicBezTo>
                    <a:pt x="106" y="349"/>
                    <a:pt x="33" y="302"/>
                    <a:pt x="16" y="227"/>
                  </a:cubicBezTo>
                  <a:lnTo>
                    <a:pt x="16" y="227"/>
                  </a:lnTo>
                  <a:cubicBezTo>
                    <a:pt x="0" y="152"/>
                    <a:pt x="48" y="78"/>
                    <a:pt x="122" y="62"/>
                  </a:cubicBezTo>
                  <a:lnTo>
                    <a:pt x="336" y="15"/>
                  </a:lnTo>
                  <a:lnTo>
                    <a:pt x="336" y="15"/>
                  </a:lnTo>
                  <a:cubicBezTo>
                    <a:pt x="411" y="0"/>
                    <a:pt x="485" y="47"/>
                    <a:pt x="501" y="121"/>
                  </a:cubicBezTo>
                  <a:lnTo>
                    <a:pt x="501" y="121"/>
                  </a:lnTo>
                  <a:cubicBezTo>
                    <a:pt x="517" y="196"/>
                    <a:pt x="470" y="269"/>
                    <a:pt x="395" y="2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 548">
              <a:extLst>
                <a:ext uri="{FF2B5EF4-FFF2-40B4-BE49-F238E27FC236}">
                  <a16:creationId xmlns:a16="http://schemas.microsoft.com/office/drawing/2014/main" id="{AACB3E37-72D7-E043-9540-4BED29455E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1024" y="6450768"/>
              <a:ext cx="547660" cy="369784"/>
            </a:xfrm>
            <a:custGeom>
              <a:avLst/>
              <a:gdLst>
                <a:gd name="T0" fmla="*/ 395 w 518"/>
                <a:gd name="T1" fmla="*/ 286 h 349"/>
                <a:gd name="T2" fmla="*/ 181 w 518"/>
                <a:gd name="T3" fmla="*/ 333 h 349"/>
                <a:gd name="T4" fmla="*/ 181 w 518"/>
                <a:gd name="T5" fmla="*/ 333 h 349"/>
                <a:gd name="T6" fmla="*/ 16 w 518"/>
                <a:gd name="T7" fmla="*/ 228 h 349"/>
                <a:gd name="T8" fmla="*/ 16 w 518"/>
                <a:gd name="T9" fmla="*/ 228 h 349"/>
                <a:gd name="T10" fmla="*/ 122 w 518"/>
                <a:gd name="T11" fmla="*/ 63 h 349"/>
                <a:gd name="T12" fmla="*/ 336 w 518"/>
                <a:gd name="T13" fmla="*/ 17 h 349"/>
                <a:gd name="T14" fmla="*/ 336 w 518"/>
                <a:gd name="T15" fmla="*/ 17 h 349"/>
                <a:gd name="T16" fmla="*/ 500 w 518"/>
                <a:gd name="T17" fmla="*/ 122 h 349"/>
                <a:gd name="T18" fmla="*/ 500 w 518"/>
                <a:gd name="T19" fmla="*/ 122 h 349"/>
                <a:gd name="T20" fmla="*/ 395 w 518"/>
                <a:gd name="T21" fmla="*/ 286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8" h="349">
                  <a:moveTo>
                    <a:pt x="395" y="286"/>
                  </a:moveTo>
                  <a:lnTo>
                    <a:pt x="181" y="333"/>
                  </a:lnTo>
                  <a:lnTo>
                    <a:pt x="181" y="333"/>
                  </a:lnTo>
                  <a:cubicBezTo>
                    <a:pt x="106" y="348"/>
                    <a:pt x="32" y="303"/>
                    <a:pt x="16" y="228"/>
                  </a:cubicBezTo>
                  <a:lnTo>
                    <a:pt x="16" y="228"/>
                  </a:lnTo>
                  <a:cubicBezTo>
                    <a:pt x="0" y="153"/>
                    <a:pt x="47" y="80"/>
                    <a:pt x="122" y="63"/>
                  </a:cubicBezTo>
                  <a:lnTo>
                    <a:pt x="336" y="17"/>
                  </a:lnTo>
                  <a:lnTo>
                    <a:pt x="336" y="17"/>
                  </a:lnTo>
                  <a:cubicBezTo>
                    <a:pt x="410" y="0"/>
                    <a:pt x="485" y="48"/>
                    <a:pt x="500" y="122"/>
                  </a:cubicBezTo>
                  <a:lnTo>
                    <a:pt x="500" y="122"/>
                  </a:lnTo>
                  <a:cubicBezTo>
                    <a:pt x="517" y="197"/>
                    <a:pt x="470" y="271"/>
                    <a:pt x="395" y="2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 549">
              <a:extLst>
                <a:ext uri="{FF2B5EF4-FFF2-40B4-BE49-F238E27FC236}">
                  <a16:creationId xmlns:a16="http://schemas.microsoft.com/office/drawing/2014/main" id="{63BAD918-C235-D944-A65A-92DABD3205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1231" y="5748643"/>
              <a:ext cx="332339" cy="1057868"/>
            </a:xfrm>
            <a:custGeom>
              <a:avLst/>
              <a:gdLst>
                <a:gd name="T0" fmla="*/ 263 w 312"/>
                <a:gd name="T1" fmla="*/ 990 h 998"/>
                <a:gd name="T2" fmla="*/ 263 w 312"/>
                <a:gd name="T3" fmla="*/ 990 h 998"/>
                <a:gd name="T4" fmla="*/ 263 w 312"/>
                <a:gd name="T5" fmla="*/ 990 h 998"/>
                <a:gd name="T6" fmla="*/ 199 w 312"/>
                <a:gd name="T7" fmla="*/ 949 h 998"/>
                <a:gd name="T8" fmla="*/ 7 w 312"/>
                <a:gd name="T9" fmla="*/ 71 h 998"/>
                <a:gd name="T10" fmla="*/ 7 w 312"/>
                <a:gd name="T11" fmla="*/ 71 h 998"/>
                <a:gd name="T12" fmla="*/ 49 w 312"/>
                <a:gd name="T13" fmla="*/ 6 h 998"/>
                <a:gd name="T14" fmla="*/ 49 w 312"/>
                <a:gd name="T15" fmla="*/ 6 h 998"/>
                <a:gd name="T16" fmla="*/ 114 w 312"/>
                <a:gd name="T17" fmla="*/ 48 h 998"/>
                <a:gd name="T18" fmla="*/ 305 w 312"/>
                <a:gd name="T19" fmla="*/ 926 h 998"/>
                <a:gd name="T20" fmla="*/ 305 w 312"/>
                <a:gd name="T21" fmla="*/ 926 h 998"/>
                <a:gd name="T22" fmla="*/ 263 w 312"/>
                <a:gd name="T23" fmla="*/ 990 h 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2" h="998">
                  <a:moveTo>
                    <a:pt x="263" y="990"/>
                  </a:moveTo>
                  <a:lnTo>
                    <a:pt x="263" y="990"/>
                  </a:lnTo>
                  <a:lnTo>
                    <a:pt x="263" y="990"/>
                  </a:lnTo>
                  <a:cubicBezTo>
                    <a:pt x="234" y="997"/>
                    <a:pt x="205" y="978"/>
                    <a:pt x="199" y="949"/>
                  </a:cubicBezTo>
                  <a:lnTo>
                    <a:pt x="7" y="71"/>
                  </a:lnTo>
                  <a:lnTo>
                    <a:pt x="7" y="71"/>
                  </a:lnTo>
                  <a:cubicBezTo>
                    <a:pt x="0" y="41"/>
                    <a:pt x="19" y="12"/>
                    <a:pt x="49" y="6"/>
                  </a:cubicBezTo>
                  <a:lnTo>
                    <a:pt x="49" y="6"/>
                  </a:lnTo>
                  <a:cubicBezTo>
                    <a:pt x="78" y="0"/>
                    <a:pt x="107" y="18"/>
                    <a:pt x="114" y="48"/>
                  </a:cubicBezTo>
                  <a:lnTo>
                    <a:pt x="305" y="926"/>
                  </a:lnTo>
                  <a:lnTo>
                    <a:pt x="305" y="926"/>
                  </a:lnTo>
                  <a:cubicBezTo>
                    <a:pt x="311" y="956"/>
                    <a:pt x="293" y="984"/>
                    <a:pt x="263" y="990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 550">
              <a:extLst>
                <a:ext uri="{FF2B5EF4-FFF2-40B4-BE49-F238E27FC236}">
                  <a16:creationId xmlns:a16="http://schemas.microsoft.com/office/drawing/2014/main" id="{513B70E8-C4CE-B244-BEAD-82CBF1EFD4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7406" y="3731203"/>
              <a:ext cx="692764" cy="4797855"/>
            </a:xfrm>
            <a:custGeom>
              <a:avLst/>
              <a:gdLst>
                <a:gd name="T0" fmla="*/ 336 w 652"/>
                <a:gd name="T1" fmla="*/ 4518 h 4519"/>
                <a:gd name="T2" fmla="*/ 0 w 652"/>
                <a:gd name="T3" fmla="*/ 4494 h 4519"/>
                <a:gd name="T4" fmla="*/ 308 w 652"/>
                <a:gd name="T5" fmla="*/ 163 h 4519"/>
                <a:gd name="T6" fmla="*/ 308 w 652"/>
                <a:gd name="T7" fmla="*/ 163 h 4519"/>
                <a:gd name="T8" fmla="*/ 488 w 652"/>
                <a:gd name="T9" fmla="*/ 7 h 4519"/>
                <a:gd name="T10" fmla="*/ 488 w 652"/>
                <a:gd name="T11" fmla="*/ 7 h 4519"/>
                <a:gd name="T12" fmla="*/ 645 w 652"/>
                <a:gd name="T13" fmla="*/ 187 h 4519"/>
                <a:gd name="T14" fmla="*/ 336 w 652"/>
                <a:gd name="T15" fmla="*/ 4518 h 4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2" h="4519">
                  <a:moveTo>
                    <a:pt x="336" y="4518"/>
                  </a:moveTo>
                  <a:lnTo>
                    <a:pt x="0" y="4494"/>
                  </a:lnTo>
                  <a:lnTo>
                    <a:pt x="308" y="163"/>
                  </a:lnTo>
                  <a:lnTo>
                    <a:pt x="308" y="163"/>
                  </a:lnTo>
                  <a:cubicBezTo>
                    <a:pt x="315" y="70"/>
                    <a:pt x="395" y="0"/>
                    <a:pt x="488" y="7"/>
                  </a:cubicBezTo>
                  <a:lnTo>
                    <a:pt x="488" y="7"/>
                  </a:lnTo>
                  <a:cubicBezTo>
                    <a:pt x="581" y="13"/>
                    <a:pt x="651" y="94"/>
                    <a:pt x="645" y="187"/>
                  </a:cubicBezTo>
                  <a:lnTo>
                    <a:pt x="336" y="4518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551">
              <a:extLst>
                <a:ext uri="{FF2B5EF4-FFF2-40B4-BE49-F238E27FC236}">
                  <a16:creationId xmlns:a16="http://schemas.microsoft.com/office/drawing/2014/main" id="{9A0D2990-6729-B445-95AF-C281FC7969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7406" y="8430758"/>
              <a:ext cx="477445" cy="777019"/>
            </a:xfrm>
            <a:custGeom>
              <a:avLst/>
              <a:gdLst>
                <a:gd name="T0" fmla="*/ 305 w 448"/>
                <a:gd name="T1" fmla="*/ 713 h 732"/>
                <a:gd name="T2" fmla="*/ 305 w 448"/>
                <a:gd name="T3" fmla="*/ 713 h 732"/>
                <a:gd name="T4" fmla="*/ 305 w 448"/>
                <a:gd name="T5" fmla="*/ 713 h 732"/>
                <a:gd name="T6" fmla="*/ 113 w 448"/>
                <a:gd name="T7" fmla="*/ 590 h 732"/>
                <a:gd name="T8" fmla="*/ 0 w 448"/>
                <a:gd name="T9" fmla="*/ 68 h 732"/>
                <a:gd name="T10" fmla="*/ 315 w 448"/>
                <a:gd name="T11" fmla="*/ 0 h 732"/>
                <a:gd name="T12" fmla="*/ 428 w 448"/>
                <a:gd name="T13" fmla="*/ 520 h 732"/>
                <a:gd name="T14" fmla="*/ 428 w 448"/>
                <a:gd name="T15" fmla="*/ 520 h 732"/>
                <a:gd name="T16" fmla="*/ 305 w 448"/>
                <a:gd name="T17" fmla="*/ 713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8" h="732">
                  <a:moveTo>
                    <a:pt x="305" y="713"/>
                  </a:moveTo>
                  <a:lnTo>
                    <a:pt x="305" y="713"/>
                  </a:lnTo>
                  <a:lnTo>
                    <a:pt x="305" y="713"/>
                  </a:lnTo>
                  <a:cubicBezTo>
                    <a:pt x="218" y="731"/>
                    <a:pt x="132" y="676"/>
                    <a:pt x="113" y="590"/>
                  </a:cubicBezTo>
                  <a:lnTo>
                    <a:pt x="0" y="68"/>
                  </a:lnTo>
                  <a:lnTo>
                    <a:pt x="315" y="0"/>
                  </a:lnTo>
                  <a:lnTo>
                    <a:pt x="428" y="520"/>
                  </a:lnTo>
                  <a:lnTo>
                    <a:pt x="428" y="520"/>
                  </a:lnTo>
                  <a:cubicBezTo>
                    <a:pt x="447" y="608"/>
                    <a:pt x="392" y="694"/>
                    <a:pt x="305" y="713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552">
              <a:extLst>
                <a:ext uri="{FF2B5EF4-FFF2-40B4-BE49-F238E27FC236}">
                  <a16:creationId xmlns:a16="http://schemas.microsoft.com/office/drawing/2014/main" id="{FDD417C2-CC24-0F46-810D-51877CC6F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5274" y="3548652"/>
              <a:ext cx="2574459" cy="4334451"/>
            </a:xfrm>
            <a:custGeom>
              <a:avLst/>
              <a:gdLst>
                <a:gd name="T0" fmla="*/ 2129 w 2426"/>
                <a:gd name="T1" fmla="*/ 4083 h 4084"/>
                <a:gd name="T2" fmla="*/ 2425 w 2426"/>
                <a:gd name="T3" fmla="*/ 3921 h 4084"/>
                <a:gd name="T4" fmla="*/ 341 w 2426"/>
                <a:gd name="T5" fmla="*/ 111 h 4084"/>
                <a:gd name="T6" fmla="*/ 341 w 2426"/>
                <a:gd name="T7" fmla="*/ 111 h 4084"/>
                <a:gd name="T8" fmla="*/ 112 w 2426"/>
                <a:gd name="T9" fmla="*/ 44 h 4084"/>
                <a:gd name="T10" fmla="*/ 112 w 2426"/>
                <a:gd name="T11" fmla="*/ 44 h 4084"/>
                <a:gd name="T12" fmla="*/ 45 w 2426"/>
                <a:gd name="T13" fmla="*/ 273 h 4084"/>
                <a:gd name="T14" fmla="*/ 2129 w 2426"/>
                <a:gd name="T15" fmla="*/ 4083 h 40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26" h="4084">
                  <a:moveTo>
                    <a:pt x="2129" y="4083"/>
                  </a:moveTo>
                  <a:lnTo>
                    <a:pt x="2425" y="3921"/>
                  </a:lnTo>
                  <a:lnTo>
                    <a:pt x="341" y="111"/>
                  </a:lnTo>
                  <a:lnTo>
                    <a:pt x="341" y="111"/>
                  </a:lnTo>
                  <a:cubicBezTo>
                    <a:pt x="296" y="30"/>
                    <a:pt x="193" y="0"/>
                    <a:pt x="112" y="44"/>
                  </a:cubicBezTo>
                  <a:lnTo>
                    <a:pt x="112" y="44"/>
                  </a:lnTo>
                  <a:cubicBezTo>
                    <a:pt x="30" y="89"/>
                    <a:pt x="0" y="191"/>
                    <a:pt x="45" y="273"/>
                  </a:cubicBezTo>
                  <a:lnTo>
                    <a:pt x="2129" y="408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" name="CuadroTexto 4">
            <a:extLst>
              <a:ext uri="{FF2B5EF4-FFF2-40B4-BE49-F238E27FC236}">
                <a16:creationId xmlns:a16="http://schemas.microsoft.com/office/drawing/2014/main" id="{E8B4AE4A-B048-2C43-A0ED-0206C2FD7A9D}"/>
              </a:ext>
            </a:extLst>
          </p:cNvPr>
          <p:cNvSpPr txBox="1"/>
          <p:nvPr/>
        </p:nvSpPr>
        <p:spPr>
          <a:xfrm>
            <a:off x="5922678" y="1911368"/>
            <a:ext cx="19341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400" dirty="0" smtClean="0">
                <a:solidFill>
                  <a:prstClr val="black"/>
                </a:solidFill>
                <a:latin typeface="Century Gothic" panose="020B0502020202020204" pitchFamily="34" charset="0"/>
                <a:ea typeface="Lato Light" charset="0"/>
                <a:cs typeface="Lato Light" charset="0"/>
              </a:rPr>
              <a:t>Osiadanie pierwotne powstaje na skutek działania </a:t>
            </a:r>
            <a:r>
              <a:rPr lang="pl-PL" sz="1400" dirty="0" err="1" smtClean="0">
                <a:solidFill>
                  <a:prstClr val="black"/>
                </a:solidFill>
                <a:latin typeface="Century Gothic" panose="020B0502020202020204" pitchFamily="34" charset="0"/>
                <a:ea typeface="Lato Light" charset="0"/>
                <a:cs typeface="Lato Light" charset="0"/>
              </a:rPr>
              <a:t>naprężeń</a:t>
            </a:r>
            <a:r>
              <a:rPr lang="pl-PL" sz="1400" dirty="0" smtClean="0">
                <a:solidFill>
                  <a:prstClr val="black"/>
                </a:solidFill>
                <a:latin typeface="Century Gothic" panose="020B0502020202020204" pitchFamily="34" charset="0"/>
                <a:ea typeface="Lato Light" charset="0"/>
                <a:cs typeface="Lato Light" charset="0"/>
              </a:rPr>
              <a:t> dodatkowych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Lato Light" charset="0"/>
              <a:cs typeface="Lato Light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5">
                <a:extLst>
                  <a:ext uri="{FF2B5EF4-FFF2-40B4-BE49-F238E27FC236}">
                    <a16:creationId xmlns:a16="http://schemas.microsoft.com/office/drawing/2014/main" id="{2A9A1BBF-6809-1D45-83F8-C95330B0674B}"/>
                  </a:ext>
                </a:extLst>
              </p:cNvPr>
              <p:cNvSpPr/>
              <p:nvPr/>
            </p:nvSpPr>
            <p:spPr>
              <a:xfrm>
                <a:off x="6026821" y="1127597"/>
                <a:ext cx="1634614" cy="7741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2800" b="1" i="0" u="none" strike="noStrike" kern="1200" cap="all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w Cen MT" panose="020B0602020104020603" pitchFamily="34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S’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pl-PL" sz="2800" b="1" i="1" u="none" strike="noStrike" kern="1200" cap="all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pl-PL" sz="2800" b="1" i="1" u="none" strike="noStrike" kern="1200" cap="all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pl-PL" sz="2800" b="1" i="1" u="none" strike="noStrike" kern="1200" cap="all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kumimoji="0" lang="pl-PL" sz="2800" b="1" i="1" u="none" strike="noStrike" kern="1200" cap="all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𝒛𝒅</m:t>
                            </m:r>
                          </m:sub>
                        </m:sSub>
                        <m:r>
                          <a:rPr kumimoji="0" lang="pl-PL" sz="2800" b="1" i="1" u="none" strike="noStrike" kern="1200" cap="all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kumimoji="0" lang="pl-PL" sz="2800" b="1" i="1" u="none" strike="noStrike" kern="1200" cap="all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pl-PL" sz="2800" b="1" i="1" u="none" strike="noStrike" kern="1200" cap="all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𝒉</m:t>
                            </m:r>
                          </m:e>
                          <m:sub>
                            <m:r>
                              <a:rPr kumimoji="0" lang="pl-PL" sz="2800" b="1" i="1" u="none" strike="noStrike" kern="1200" cap="all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kumimoji="0" lang="pl-PL" sz="2800" b="1" i="1" u="none" strike="noStrike" kern="1200" cap="all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pl-PL" sz="2800" b="1" i="1" u="none" strike="noStrike" kern="1200" cap="all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𝑴</m:t>
                            </m:r>
                          </m:e>
                          <m:sub>
                            <m:r>
                              <a:rPr kumimoji="0" lang="pl-PL" sz="2800" b="1" i="1" u="none" strike="noStrike" kern="1200" cap="all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</m:oMath>
                </a14:m>
                <a:endParaRPr kumimoji="0" lang="en-US" sz="2800" b="1" i="0" u="none" strike="noStrike" kern="1200" cap="all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77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mc:Choice>
        <mc:Fallback xmlns="">
          <p:sp>
            <p:nvSpPr>
              <p:cNvPr id="45" name="Rectangle 5">
                <a:extLst>
                  <a:ext uri="{FF2B5EF4-FFF2-40B4-BE49-F238E27FC236}">
                    <a16:creationId xmlns:a16="http://schemas.microsoft.com/office/drawing/2014/main" xmlns="" id="{2A9A1BBF-6809-1D45-83F8-C95330B067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6821" y="1127597"/>
                <a:ext cx="1634614" cy="774186"/>
              </a:xfrm>
              <a:prstGeom prst="rect">
                <a:avLst/>
              </a:prstGeom>
              <a:blipFill rotWithShape="0">
                <a:blip r:embed="rId2"/>
                <a:stretch>
                  <a:fillRect l="-7463" b="-2362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Rectangle 5">
            <a:extLst>
              <a:ext uri="{FF2B5EF4-FFF2-40B4-BE49-F238E27FC236}">
                <a16:creationId xmlns:a16="http://schemas.microsoft.com/office/drawing/2014/main" id="{2A9A1BBF-6809-1D45-83F8-C95330B0674B}"/>
              </a:ext>
            </a:extLst>
          </p:cNvPr>
          <p:cNvSpPr/>
          <p:nvPr/>
        </p:nvSpPr>
        <p:spPr>
          <a:xfrm>
            <a:off x="7645723" y="3080919"/>
            <a:ext cx="56137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+</a:t>
            </a:r>
            <a:endParaRPr kumimoji="0" lang="en-US" sz="4400" b="1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0" name="CuadroTexto 4">
            <a:extLst>
              <a:ext uri="{FF2B5EF4-FFF2-40B4-BE49-F238E27FC236}">
                <a16:creationId xmlns:a16="http://schemas.microsoft.com/office/drawing/2014/main" id="{E8B4AE4A-B048-2C43-A0ED-0206C2FD7A9D}"/>
              </a:ext>
            </a:extLst>
          </p:cNvPr>
          <p:cNvSpPr txBox="1"/>
          <p:nvPr/>
        </p:nvSpPr>
        <p:spPr>
          <a:xfrm>
            <a:off x="8371359" y="4505940"/>
            <a:ext cx="19341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400" dirty="0" smtClean="0">
                <a:solidFill>
                  <a:prstClr val="black"/>
                </a:solidFill>
                <a:latin typeface="Century Gothic" panose="020B0502020202020204" pitchFamily="34" charset="0"/>
                <a:ea typeface="Lato Light" charset="0"/>
                <a:cs typeface="Lato Light" charset="0"/>
              </a:rPr>
              <a:t>Osiadanie wtórne powstaje na skutek działania </a:t>
            </a:r>
            <a:r>
              <a:rPr lang="pl-PL" sz="1400" dirty="0" err="1" smtClean="0">
                <a:solidFill>
                  <a:prstClr val="black"/>
                </a:solidFill>
                <a:latin typeface="Century Gothic" panose="020B0502020202020204" pitchFamily="34" charset="0"/>
                <a:ea typeface="Lato Light" charset="0"/>
                <a:cs typeface="Lato Light" charset="0"/>
              </a:rPr>
              <a:t>naprężeń</a:t>
            </a:r>
            <a:r>
              <a:rPr lang="pl-PL" sz="1400" dirty="0" smtClean="0">
                <a:solidFill>
                  <a:prstClr val="black"/>
                </a:solidFill>
                <a:latin typeface="Century Gothic" panose="020B0502020202020204" pitchFamily="34" charset="0"/>
                <a:ea typeface="Lato Light" charset="0"/>
                <a:cs typeface="Lato Light" charset="0"/>
              </a:rPr>
              <a:t> wtórnych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Lato Light" charset="0"/>
              <a:cs typeface="Lato Light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">
                <a:extLst>
                  <a:ext uri="{FF2B5EF4-FFF2-40B4-BE49-F238E27FC236}">
                    <a16:creationId xmlns:a16="http://schemas.microsoft.com/office/drawing/2014/main" id="{2A9A1BBF-6809-1D45-83F8-C95330B0674B}"/>
                  </a:ext>
                </a:extLst>
              </p:cNvPr>
              <p:cNvSpPr/>
              <p:nvPr/>
            </p:nvSpPr>
            <p:spPr>
              <a:xfrm>
                <a:off x="8340532" y="3686749"/>
                <a:ext cx="2145203" cy="7191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2800" b="1" i="0" u="none" strike="noStrike" kern="1200" cap="all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w Cen MT" panose="020B0602020104020603" pitchFamily="34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S” = </a:t>
                </a:r>
                <a14:m>
                  <m:oMath xmlns:m="http://schemas.openxmlformats.org/officeDocument/2006/math">
                    <m:r>
                      <a:rPr kumimoji="0" lang="pl-PL" sz="2800" b="1" i="1" u="none" strike="noStrike" kern="1200" cap="all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Open Sans" panose="020B0606030504020204" pitchFamily="34" charset="0"/>
                      </a:rPr>
                      <m:t>𝝀</m:t>
                    </m:r>
                    <m:r>
                      <a:rPr kumimoji="0" lang="pl-PL" sz="2800" b="1" i="1" u="none" strike="noStrike" kern="1200" cap="all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Open Sans" panose="020B0606030504020204" pitchFamily="34" charset="0"/>
                      </a:rPr>
                      <m:t>∙</m:t>
                    </m:r>
                    <m:f>
                      <m:fPr>
                        <m:ctrlPr>
                          <a:rPr kumimoji="0" lang="pl-PL" sz="2800" b="1" i="1" u="none" strike="noStrike" kern="1200" cap="all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pl-PL" sz="2800" b="1" i="1" u="none" strike="noStrike" kern="1200" cap="all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pl-PL" sz="2800" b="1" i="1" u="none" strike="noStrike" kern="1200" cap="all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kumimoji="0" lang="pl-PL" sz="2800" b="1" i="1" u="none" strike="noStrike" kern="1200" cap="all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𝒛𝒔</m:t>
                            </m:r>
                          </m:sub>
                        </m:sSub>
                        <m:r>
                          <a:rPr kumimoji="0" lang="pl-PL" sz="2800" b="1" i="1" u="none" strike="noStrike" kern="1200" cap="all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kumimoji="0" lang="pl-PL" sz="2800" b="1" i="1" u="none" strike="noStrike" kern="1200" cap="all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pl-PL" sz="2800" b="1" i="1" u="none" strike="noStrike" kern="1200" cap="all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𝒉</m:t>
                            </m:r>
                          </m:e>
                          <m:sub>
                            <m:r>
                              <a:rPr kumimoji="0" lang="pl-PL" sz="2800" b="1" i="1" u="none" strike="noStrike" kern="1200" cap="all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num>
                      <m:den>
                        <m:r>
                          <a:rPr kumimoji="0" lang="pl-PL" sz="2800" b="1" i="1" u="none" strike="noStrike" kern="1200" cap="all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𝑴</m:t>
                        </m:r>
                      </m:den>
                    </m:f>
                  </m:oMath>
                </a14:m>
                <a:endParaRPr kumimoji="0" lang="en-US" sz="2800" b="1" i="0" u="none" strike="noStrike" kern="1200" cap="all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77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mc:Choice>
        <mc:Fallback xmlns="">
          <p:sp>
            <p:nvSpPr>
              <p:cNvPr id="51" name="Rectangle 5">
                <a:extLst>
                  <a:ext uri="{FF2B5EF4-FFF2-40B4-BE49-F238E27FC236}">
                    <a16:creationId xmlns:a16="http://schemas.microsoft.com/office/drawing/2014/main" xmlns="" id="{2A9A1BBF-6809-1D45-83F8-C95330B067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0532" y="3686749"/>
                <a:ext cx="2145203" cy="719108"/>
              </a:xfrm>
              <a:prstGeom prst="rect">
                <a:avLst/>
              </a:prstGeom>
              <a:blipFill rotWithShape="0">
                <a:blip r:embed="rId3"/>
                <a:stretch>
                  <a:fillRect l="-5398" b="-10169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1948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2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/>
      <p:bldP spid="10" grpId="0"/>
      <p:bldP spid="44" grpId="0"/>
      <p:bldP spid="45" grpId="0"/>
      <p:bldP spid="49" grpId="0"/>
      <p:bldP spid="50" grpId="0"/>
      <p:bldP spid="5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0">
            <a:extLst>
              <a:ext uri="{FF2B5EF4-FFF2-40B4-BE49-F238E27FC236}">
                <a16:creationId xmlns:a16="http://schemas.microsoft.com/office/drawing/2014/main" id="{32DB5B9D-7D8E-C340-B462-996659552496}"/>
              </a:ext>
            </a:extLst>
          </p:cNvPr>
          <p:cNvSpPr/>
          <p:nvPr/>
        </p:nvSpPr>
        <p:spPr>
          <a:xfrm>
            <a:off x="0" y="0"/>
            <a:ext cx="5745050" cy="6858000"/>
          </a:xfrm>
          <a:prstGeom prst="rect">
            <a:avLst/>
          </a:prstGeom>
          <a:pattFill prst="lgGrid">
            <a:fgClr>
              <a:srgbClr val="ECECE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uadroTexto 238">
            <a:extLst>
              <a:ext uri="{FF2B5EF4-FFF2-40B4-BE49-F238E27FC236}">
                <a16:creationId xmlns:a16="http://schemas.microsoft.com/office/drawing/2014/main" id="{77FEFAFB-C0B3-F24F-B354-0CE16D90C72C}"/>
              </a:ext>
            </a:extLst>
          </p:cNvPr>
          <p:cNvSpPr txBox="1"/>
          <p:nvPr/>
        </p:nvSpPr>
        <p:spPr>
          <a:xfrm>
            <a:off x="760016" y="392857"/>
            <a:ext cx="10826241" cy="555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000" b="1" cap="all" dirty="0" smtClean="0">
                <a:solidFill>
                  <a:prstClr val="black"/>
                </a:solidFill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OSIADANIA GRUNTU POD FUNDAMENTEM –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500" i="0" u="none" strike="noStrike" kern="1200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wynikają z </a:t>
            </a:r>
            <a:r>
              <a:rPr kumimoji="0" lang="pl-PL" sz="3500" i="0" u="none" strike="noStrike" kern="1200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naprężeń</a:t>
            </a:r>
            <a:endParaRPr kumimoji="0" lang="pl-PL" sz="3500" i="0" u="none" strike="noStrike" kern="1200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3500" dirty="0" smtClean="0">
              <a:solidFill>
                <a:prstClr val="black"/>
              </a:solidFill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3500" dirty="0">
              <a:solidFill>
                <a:prstClr val="black"/>
              </a:solidFill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3500" dirty="0" smtClean="0">
              <a:solidFill>
                <a:prstClr val="black"/>
              </a:solidFill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3500" dirty="0">
              <a:solidFill>
                <a:prstClr val="black"/>
              </a:solidFill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3500" dirty="0" smtClean="0">
              <a:solidFill>
                <a:prstClr val="black"/>
              </a:solidFill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3500" dirty="0">
              <a:solidFill>
                <a:prstClr val="black"/>
              </a:solidFill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3500" dirty="0" smtClean="0">
                <a:solidFill>
                  <a:prstClr val="black"/>
                </a:solidFill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powstających w podłożu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500" i="0" u="none" strike="noStrike" kern="1200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w kolejnych fazach budowy</a:t>
            </a:r>
            <a:endParaRPr kumimoji="0" lang="en-US" sz="3500" i="0" u="none" strike="noStrike" kern="1200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Oval 36">
            <a:extLst>
              <a:ext uri="{FF2B5EF4-FFF2-40B4-BE49-F238E27FC236}">
                <a16:creationId xmlns:a16="http://schemas.microsoft.com/office/drawing/2014/main" id="{AB485EDD-5EA9-7042-8AC9-EB71CBD09E08}"/>
              </a:ext>
            </a:extLst>
          </p:cNvPr>
          <p:cNvSpPr/>
          <p:nvPr/>
        </p:nvSpPr>
        <p:spPr>
          <a:xfrm>
            <a:off x="3208842" y="1821817"/>
            <a:ext cx="2923342" cy="2873180"/>
          </a:xfrm>
          <a:prstGeom prst="ellipse">
            <a:avLst/>
          </a:prstGeom>
          <a:noFill/>
          <a:ln w="635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CuadroTexto 4">
            <a:extLst>
              <a:ext uri="{FF2B5EF4-FFF2-40B4-BE49-F238E27FC236}">
                <a16:creationId xmlns:a16="http://schemas.microsoft.com/office/drawing/2014/main" id="{E8B4AE4A-B048-2C43-A0ED-0206C2FD7A9D}"/>
              </a:ext>
            </a:extLst>
          </p:cNvPr>
          <p:cNvSpPr txBox="1"/>
          <p:nvPr/>
        </p:nvSpPr>
        <p:spPr>
          <a:xfrm>
            <a:off x="3528030" y="3045085"/>
            <a:ext cx="2284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b="1" dirty="0" smtClean="0">
                <a:solidFill>
                  <a:prstClr val="black"/>
                </a:solidFill>
                <a:latin typeface="Century Gothic" panose="020B0502020202020204" pitchFamily="34" charset="0"/>
                <a:ea typeface="Lato Light" charset="0"/>
                <a:cs typeface="Lato Light" charset="0"/>
              </a:rPr>
              <a:t>DODATKOWYCH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Lato Light" charset="0"/>
              <a:cs typeface="Lato Light" charset="0"/>
            </a:endParaRPr>
          </a:p>
        </p:txBody>
      </p:sp>
      <p:sp>
        <p:nvSpPr>
          <p:cNvPr id="50" name="CuadroTexto 4">
            <a:extLst>
              <a:ext uri="{FF2B5EF4-FFF2-40B4-BE49-F238E27FC236}">
                <a16:creationId xmlns:a16="http://schemas.microsoft.com/office/drawing/2014/main" id="{E8B4AE4A-B048-2C43-A0ED-0206C2FD7A9D}"/>
              </a:ext>
            </a:extLst>
          </p:cNvPr>
          <p:cNvSpPr txBox="1"/>
          <p:nvPr/>
        </p:nvSpPr>
        <p:spPr>
          <a:xfrm>
            <a:off x="7457762" y="3039680"/>
            <a:ext cx="1934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b="1" dirty="0" smtClean="0">
                <a:solidFill>
                  <a:prstClr val="black"/>
                </a:solidFill>
                <a:latin typeface="Century Gothic" panose="020B0502020202020204" pitchFamily="34" charset="0"/>
                <a:ea typeface="Lato Light" charset="0"/>
                <a:cs typeface="Lato Light" charset="0"/>
              </a:rPr>
              <a:t>WTÓRNYCH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Lato Light" charset="0"/>
              <a:cs typeface="Lato Light" charset="0"/>
            </a:endParaRPr>
          </a:p>
        </p:txBody>
      </p:sp>
      <p:sp>
        <p:nvSpPr>
          <p:cNvPr id="10" name="Oval 36">
            <a:extLst>
              <a:ext uri="{FF2B5EF4-FFF2-40B4-BE49-F238E27FC236}">
                <a16:creationId xmlns:a16="http://schemas.microsoft.com/office/drawing/2014/main" id="{AB485EDD-5EA9-7042-8AC9-EB71CBD09E08}"/>
              </a:ext>
            </a:extLst>
          </p:cNvPr>
          <p:cNvSpPr/>
          <p:nvPr/>
        </p:nvSpPr>
        <p:spPr>
          <a:xfrm>
            <a:off x="6963154" y="1803145"/>
            <a:ext cx="2923342" cy="2873180"/>
          </a:xfrm>
          <a:prstGeom prst="ellipse">
            <a:avLst/>
          </a:prstGeom>
          <a:noFill/>
          <a:ln w="635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8298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44" grpId="0"/>
      <p:bldP spid="50" grpId="0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0">
            <a:extLst>
              <a:ext uri="{FF2B5EF4-FFF2-40B4-BE49-F238E27FC236}">
                <a16:creationId xmlns:a16="http://schemas.microsoft.com/office/drawing/2014/main" id="{32DB5B9D-7D8E-C340-B462-996659552496}"/>
              </a:ext>
            </a:extLst>
          </p:cNvPr>
          <p:cNvSpPr/>
          <p:nvPr/>
        </p:nvSpPr>
        <p:spPr>
          <a:xfrm>
            <a:off x="0" y="0"/>
            <a:ext cx="5745050" cy="6858000"/>
          </a:xfrm>
          <a:prstGeom prst="rect">
            <a:avLst/>
          </a:prstGeom>
          <a:pattFill prst="lgGrid">
            <a:fgClr>
              <a:srgbClr val="ECECE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uadroTexto 238">
            <a:extLst>
              <a:ext uri="{FF2B5EF4-FFF2-40B4-BE49-F238E27FC236}">
                <a16:creationId xmlns:a16="http://schemas.microsoft.com/office/drawing/2014/main" id="{77FEFAFB-C0B3-F24F-B354-0CE16D90C72C}"/>
              </a:ext>
            </a:extLst>
          </p:cNvPr>
          <p:cNvSpPr txBox="1"/>
          <p:nvPr/>
        </p:nvSpPr>
        <p:spPr>
          <a:xfrm>
            <a:off x="245951" y="1189925"/>
            <a:ext cx="625563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000" b="1" cap="all" dirty="0" smtClean="0">
                <a:solidFill>
                  <a:prstClr val="black"/>
                </a:solidFill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OSIADANIA GRUNTU POD FUNDAMENTEM –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500" i="0" u="none" strike="noStrike" kern="1200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wynikają z </a:t>
            </a:r>
            <a:r>
              <a:rPr kumimoji="0" lang="pl-PL" sz="2500" i="0" u="none" strike="noStrike" kern="1200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naprężeń</a:t>
            </a:r>
            <a:r>
              <a:rPr kumimoji="0" lang="pl-PL" sz="2500" i="0" u="none" strike="noStrike" kern="1200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 dodatkowych i wtórnych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500" dirty="0" smtClean="0">
                <a:solidFill>
                  <a:prstClr val="black"/>
                </a:solidFill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powstających w podłożu </a:t>
            </a:r>
            <a:r>
              <a:rPr kumimoji="0" lang="pl-PL" sz="2500" i="0" u="none" strike="noStrike" kern="1200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w kolejnych fazach budowy, a do ich wyznaczenia konieczne jest początkowo określenie wielkości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000" b="1" u="none" strike="noStrike" kern="1200" spc="0" normalizeH="0" noProof="0" dirty="0" err="1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naprężeń</a:t>
            </a:r>
            <a:r>
              <a:rPr kumimoji="0" lang="pl-PL" sz="3000" b="1" u="none" strike="noStrike" kern="1200" spc="0" normalizeH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 pierwotnych</a:t>
            </a:r>
            <a:r>
              <a:rPr kumimoji="0" lang="pl-PL" sz="3000" b="1" u="none" strike="noStrike" kern="1200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000" b="1" u="none" strike="noStrike" kern="1200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odprężenia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000" b="1" u="none" strike="noStrike" kern="1200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i </a:t>
            </a:r>
            <a:r>
              <a:rPr kumimoji="0" lang="pl-PL" sz="3000" b="1" u="none" strike="noStrike" kern="1200" spc="0" normalizeH="0" noProof="0" dirty="0" err="1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naprężeń</a:t>
            </a:r>
            <a:r>
              <a:rPr kumimoji="0" lang="pl-PL" sz="3000" b="1" u="none" strike="noStrike" kern="1200" spc="0" normalizeH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 normalnych</a:t>
            </a:r>
            <a:endParaRPr kumimoji="0" lang="en-US" sz="3000" b="1" u="none" strike="noStrike" kern="1200" spc="0" normalizeH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Oval 37">
            <a:extLst>
              <a:ext uri="{FF2B5EF4-FFF2-40B4-BE49-F238E27FC236}">
                <a16:creationId xmlns:a16="http://schemas.microsoft.com/office/drawing/2014/main" id="{D4F23F79-1BF8-C347-9B17-FD6480DE0394}"/>
              </a:ext>
            </a:extLst>
          </p:cNvPr>
          <p:cNvSpPr/>
          <p:nvPr/>
        </p:nvSpPr>
        <p:spPr>
          <a:xfrm>
            <a:off x="6621516" y="48531"/>
            <a:ext cx="3190836" cy="3190835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50000"/>
                  <a:tint val="66000"/>
                  <a:satMod val="160000"/>
                </a:schemeClr>
              </a:gs>
              <a:gs pos="50000">
                <a:schemeClr val="accent4">
                  <a:lumMod val="50000"/>
                  <a:tint val="44500"/>
                  <a:satMod val="160000"/>
                </a:schemeClr>
              </a:gs>
              <a:gs pos="100000">
                <a:schemeClr val="accent4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635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uadroTexto 4">
            <a:extLst>
              <a:ext uri="{FF2B5EF4-FFF2-40B4-BE49-F238E27FC236}">
                <a16:creationId xmlns:a16="http://schemas.microsoft.com/office/drawing/2014/main" id="{E8B4AE4A-B048-2C43-A0ED-0206C2FD7A9D}"/>
              </a:ext>
            </a:extLst>
          </p:cNvPr>
          <p:cNvSpPr txBox="1"/>
          <p:nvPr/>
        </p:nvSpPr>
        <p:spPr>
          <a:xfrm>
            <a:off x="7149384" y="982550"/>
            <a:ext cx="21350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500" b="1" dirty="0" smtClean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  <a:ea typeface="Lato Light" charset="0"/>
                <a:cs typeface="Lato Light" charset="0"/>
              </a:rPr>
              <a:t>NAPRĘŻENIA PIERWOTNE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Century Gothic" panose="020B0502020202020204" pitchFamily="34" charset="0"/>
              <a:ea typeface="Lato Light" charset="0"/>
              <a:cs typeface="Lato Light" charset="0"/>
            </a:endParaRPr>
          </a:p>
        </p:txBody>
      </p:sp>
      <p:sp>
        <p:nvSpPr>
          <p:cNvPr id="12" name="CuadroTexto 4">
            <a:extLst>
              <a:ext uri="{FF2B5EF4-FFF2-40B4-BE49-F238E27FC236}">
                <a16:creationId xmlns:a16="http://schemas.microsoft.com/office/drawing/2014/main" id="{E8B4AE4A-B048-2C43-A0ED-0206C2FD7A9D}"/>
              </a:ext>
            </a:extLst>
          </p:cNvPr>
          <p:cNvSpPr txBox="1"/>
          <p:nvPr/>
        </p:nvSpPr>
        <p:spPr>
          <a:xfrm>
            <a:off x="7149384" y="1757724"/>
            <a:ext cx="21350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5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Lato Light" charset="0"/>
                <a:cs typeface="Lato Light" charset="0"/>
              </a:rPr>
              <a:t>I faza budowy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  <a:ea typeface="Lato Light" charset="0"/>
              <a:cs typeface="Lato Light" charset="0"/>
            </a:endParaRPr>
          </a:p>
        </p:txBody>
      </p:sp>
      <p:sp>
        <p:nvSpPr>
          <p:cNvPr id="13" name="Oval 37">
            <a:extLst>
              <a:ext uri="{FF2B5EF4-FFF2-40B4-BE49-F238E27FC236}">
                <a16:creationId xmlns:a16="http://schemas.microsoft.com/office/drawing/2014/main" id="{D4F23F79-1BF8-C347-9B17-FD6480DE0394}"/>
              </a:ext>
            </a:extLst>
          </p:cNvPr>
          <p:cNvSpPr/>
          <p:nvPr/>
        </p:nvSpPr>
        <p:spPr>
          <a:xfrm>
            <a:off x="9028582" y="2238911"/>
            <a:ext cx="3190836" cy="31908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  <a:tint val="66000"/>
                  <a:satMod val="160000"/>
                </a:schemeClr>
              </a:gs>
              <a:gs pos="50000">
                <a:schemeClr val="accent1">
                  <a:lumMod val="50000"/>
                  <a:tint val="44500"/>
                  <a:satMod val="160000"/>
                </a:schemeClr>
              </a:gs>
              <a:gs pos="100000">
                <a:schemeClr val="accent1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635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CuadroTexto 4">
            <a:extLst>
              <a:ext uri="{FF2B5EF4-FFF2-40B4-BE49-F238E27FC236}">
                <a16:creationId xmlns:a16="http://schemas.microsoft.com/office/drawing/2014/main" id="{E8B4AE4A-B048-2C43-A0ED-0206C2FD7A9D}"/>
              </a:ext>
            </a:extLst>
          </p:cNvPr>
          <p:cNvSpPr txBox="1"/>
          <p:nvPr/>
        </p:nvSpPr>
        <p:spPr>
          <a:xfrm>
            <a:off x="9556450" y="3172930"/>
            <a:ext cx="213509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5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Lato Light" charset="0"/>
                <a:cs typeface="Lato Light" charset="0"/>
              </a:rPr>
              <a:t>ODPRĘŻENIE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entury Gothic" panose="020B0502020202020204" pitchFamily="34" charset="0"/>
              <a:ea typeface="Lato Light" charset="0"/>
              <a:cs typeface="Lato Light" charset="0"/>
            </a:endParaRPr>
          </a:p>
        </p:txBody>
      </p:sp>
      <p:sp>
        <p:nvSpPr>
          <p:cNvPr id="15" name="CuadroTexto 4">
            <a:extLst>
              <a:ext uri="{FF2B5EF4-FFF2-40B4-BE49-F238E27FC236}">
                <a16:creationId xmlns:a16="http://schemas.microsoft.com/office/drawing/2014/main" id="{E8B4AE4A-B048-2C43-A0ED-0206C2FD7A9D}"/>
              </a:ext>
            </a:extLst>
          </p:cNvPr>
          <p:cNvSpPr txBox="1"/>
          <p:nvPr/>
        </p:nvSpPr>
        <p:spPr>
          <a:xfrm>
            <a:off x="9556450" y="3948104"/>
            <a:ext cx="21350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5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Lato Light" charset="0"/>
                <a:cs typeface="Lato Light" charset="0"/>
              </a:rPr>
              <a:t>II faza budowy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  <a:ea typeface="Lato Light" charset="0"/>
              <a:cs typeface="Lato Light" charset="0"/>
            </a:endParaRPr>
          </a:p>
        </p:txBody>
      </p:sp>
      <p:sp>
        <p:nvSpPr>
          <p:cNvPr id="16" name="Oval 37">
            <a:extLst>
              <a:ext uri="{FF2B5EF4-FFF2-40B4-BE49-F238E27FC236}">
                <a16:creationId xmlns:a16="http://schemas.microsoft.com/office/drawing/2014/main" id="{D4F23F79-1BF8-C347-9B17-FD6480DE0394}"/>
              </a:ext>
            </a:extLst>
          </p:cNvPr>
          <p:cNvSpPr/>
          <p:nvPr/>
        </p:nvSpPr>
        <p:spPr>
          <a:xfrm>
            <a:off x="6104352" y="3720553"/>
            <a:ext cx="3190836" cy="3190835"/>
          </a:xfrm>
          <a:prstGeom prst="ellipse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2700000" scaled="1"/>
            <a:tileRect/>
          </a:gradFill>
          <a:ln w="635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uadroTexto 4">
            <a:extLst>
              <a:ext uri="{FF2B5EF4-FFF2-40B4-BE49-F238E27FC236}">
                <a16:creationId xmlns:a16="http://schemas.microsoft.com/office/drawing/2014/main" id="{E8B4AE4A-B048-2C43-A0ED-0206C2FD7A9D}"/>
              </a:ext>
            </a:extLst>
          </p:cNvPr>
          <p:cNvSpPr txBox="1"/>
          <p:nvPr/>
        </p:nvSpPr>
        <p:spPr>
          <a:xfrm>
            <a:off x="6632220" y="4654572"/>
            <a:ext cx="21350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500" b="1" dirty="0" smtClean="0">
                <a:solidFill>
                  <a:schemeClr val="accent4"/>
                </a:solidFill>
                <a:latin typeface="Century Gothic" panose="020B0502020202020204" pitchFamily="34" charset="0"/>
                <a:ea typeface="Lato Light" charset="0"/>
                <a:cs typeface="Lato Light" charset="0"/>
              </a:rPr>
              <a:t>NAPRĘŻENIA NORMALNE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Century Gothic" panose="020B0502020202020204" pitchFamily="34" charset="0"/>
              <a:ea typeface="Lato Light" charset="0"/>
              <a:cs typeface="Lato Light" charset="0"/>
            </a:endParaRPr>
          </a:p>
        </p:txBody>
      </p:sp>
      <p:sp>
        <p:nvSpPr>
          <p:cNvPr id="18" name="CuadroTexto 4">
            <a:extLst>
              <a:ext uri="{FF2B5EF4-FFF2-40B4-BE49-F238E27FC236}">
                <a16:creationId xmlns:a16="http://schemas.microsoft.com/office/drawing/2014/main" id="{E8B4AE4A-B048-2C43-A0ED-0206C2FD7A9D}"/>
              </a:ext>
            </a:extLst>
          </p:cNvPr>
          <p:cNvSpPr txBox="1"/>
          <p:nvPr/>
        </p:nvSpPr>
        <p:spPr>
          <a:xfrm>
            <a:off x="6632220" y="5429746"/>
            <a:ext cx="21350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5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Lato Light" charset="0"/>
                <a:cs typeface="Lato Light" charset="0"/>
              </a:rPr>
              <a:t>III faza budowy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  <a:ea typeface="Lato Light" charset="0"/>
              <a:cs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920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  <p:bldP spid="11" grpId="0"/>
      <p:bldP spid="12" grpId="0"/>
      <p:bldP spid="13" grpId="0" animBg="1"/>
      <p:bldP spid="14" grpId="0"/>
      <p:bldP spid="15" grpId="0"/>
      <p:bldP spid="16" grpId="0" animBg="1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4">
            <a:extLst>
              <a:ext uri="{FF2B5EF4-FFF2-40B4-BE49-F238E27FC236}">
                <a16:creationId xmlns:a16="http://schemas.microsoft.com/office/drawing/2014/main" id="{866BED05-5887-2143-9B98-153366D61B6C}"/>
              </a:ext>
            </a:extLst>
          </p:cNvPr>
          <p:cNvSpPr/>
          <p:nvPr/>
        </p:nvSpPr>
        <p:spPr>
          <a:xfrm>
            <a:off x="1979272" y="3012140"/>
            <a:ext cx="9143332" cy="2785721"/>
          </a:xfrm>
          <a:prstGeom prst="rect">
            <a:avLst/>
          </a:prstGeom>
          <a:blipFill>
            <a:blip r:embed="rId2">
              <a:alphaModFix amt="3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0">
            <a:extLst>
              <a:ext uri="{FF2B5EF4-FFF2-40B4-BE49-F238E27FC236}">
                <a16:creationId xmlns:a16="http://schemas.microsoft.com/office/drawing/2014/main" id="{32DB5B9D-7D8E-C340-B462-996659552496}"/>
              </a:ext>
            </a:extLst>
          </p:cNvPr>
          <p:cNvSpPr/>
          <p:nvPr/>
        </p:nvSpPr>
        <p:spPr>
          <a:xfrm>
            <a:off x="34850" y="20993"/>
            <a:ext cx="12192000" cy="2893671"/>
          </a:xfrm>
          <a:prstGeom prst="rect">
            <a:avLst/>
          </a:prstGeom>
          <a:pattFill prst="lgGrid">
            <a:fgClr>
              <a:srgbClr val="ECECE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uadroTexto 238">
            <a:extLst>
              <a:ext uri="{FF2B5EF4-FFF2-40B4-BE49-F238E27FC236}">
                <a16:creationId xmlns:a16="http://schemas.microsoft.com/office/drawing/2014/main" id="{77FEFAFB-C0B3-F24F-B354-0CE16D90C72C}"/>
              </a:ext>
            </a:extLst>
          </p:cNvPr>
          <p:cNvSpPr txBox="1"/>
          <p:nvPr/>
        </p:nvSpPr>
        <p:spPr>
          <a:xfrm>
            <a:off x="424351" y="172938"/>
            <a:ext cx="11624894" cy="46166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l-PL" sz="2400" b="1" dirty="0" smtClean="0">
                <a:solidFill>
                  <a:prstClr val="black"/>
                </a:solidFill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Obliczenia należy poprzedzić wydzieleniem warstw obliczeniowych podłoża wg zasad:</a:t>
            </a:r>
          </a:p>
        </p:txBody>
      </p:sp>
      <p:cxnSp>
        <p:nvCxnSpPr>
          <p:cNvPr id="3" name="Łącznik prosty 2"/>
          <p:cNvCxnSpPr/>
          <p:nvPr/>
        </p:nvCxnSpPr>
        <p:spPr>
          <a:xfrm>
            <a:off x="3199391" y="3012140"/>
            <a:ext cx="586291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11"/>
          <p:cNvCxnSpPr/>
          <p:nvPr/>
        </p:nvCxnSpPr>
        <p:spPr>
          <a:xfrm>
            <a:off x="6434216" y="2034989"/>
            <a:ext cx="0" cy="4823011"/>
          </a:xfrm>
          <a:prstGeom prst="line">
            <a:avLst/>
          </a:prstGeom>
          <a:ln w="63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238">
            <a:extLst>
              <a:ext uri="{FF2B5EF4-FFF2-40B4-BE49-F238E27FC236}">
                <a16:creationId xmlns:a16="http://schemas.microsoft.com/office/drawing/2014/main" id="{77FEFAFB-C0B3-F24F-B354-0CE16D90C72C}"/>
              </a:ext>
            </a:extLst>
          </p:cNvPr>
          <p:cNvSpPr txBox="1"/>
          <p:nvPr/>
        </p:nvSpPr>
        <p:spPr>
          <a:xfrm>
            <a:off x="0" y="683623"/>
            <a:ext cx="12191999" cy="313932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pl-PL" sz="1500" b="1" dirty="0" smtClean="0">
                <a:solidFill>
                  <a:prstClr val="black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W podłożu zaznaczamy głębokości charakterystyczne 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pl-PL" sz="1500" dirty="0">
                <a:solidFill>
                  <a:prstClr val="black"/>
                </a:solidFill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500" dirty="0" smtClean="0">
                <a:solidFill>
                  <a:prstClr val="black"/>
                </a:solidFill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     poziom posadowienia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pl-PL" sz="1500" dirty="0" smtClean="0">
                <a:solidFill>
                  <a:prstClr val="black"/>
                </a:solidFill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      warstwy geotechniczne 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pl-PL" sz="1500" dirty="0">
                <a:solidFill>
                  <a:prstClr val="black"/>
                </a:solidFill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500" dirty="0" smtClean="0">
                <a:solidFill>
                  <a:prstClr val="black"/>
                </a:solidFill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     poziom występowania wód gruntowych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pl-PL" dirty="0">
              <a:solidFill>
                <a:prstClr val="black"/>
              </a:solidFill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pl-PL" dirty="0" smtClean="0">
              <a:solidFill>
                <a:prstClr val="black"/>
              </a:solidFill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pl-PL" dirty="0">
              <a:solidFill>
                <a:prstClr val="black"/>
              </a:solidFill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pl-PL" dirty="0" smtClean="0">
              <a:solidFill>
                <a:prstClr val="black"/>
              </a:solidFill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l-PL" sz="1500" b="1" dirty="0" smtClean="0">
                <a:solidFill>
                  <a:prstClr val="black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2. Wstępnie wyodrębnione warstwy dzielimy na (mniej więcej)</a:t>
            </a:r>
            <a:r>
              <a:rPr lang="pl-PL" sz="1500" dirty="0" smtClean="0">
                <a:solidFill>
                  <a:prstClr val="black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500" b="1" dirty="0" smtClean="0">
                <a:solidFill>
                  <a:prstClr val="black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równe części</a:t>
            </a:r>
          </a:p>
          <a:p>
            <a:pPr marL="285750" lvl="0" indent="-285750" algn="ctr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pl-PL" sz="1500" dirty="0">
                <a:solidFill>
                  <a:prstClr val="black"/>
                </a:solidFill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500" dirty="0" smtClean="0">
                <a:solidFill>
                  <a:prstClr val="black"/>
                </a:solidFill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nie większe niż 0,5B</a:t>
            </a:r>
          </a:p>
          <a:p>
            <a:pPr marL="285750" lvl="0" indent="-285750" algn="ctr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pl-PL" sz="1500" dirty="0">
                <a:solidFill>
                  <a:prstClr val="black"/>
                </a:solidFill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m</a:t>
            </a:r>
            <a:r>
              <a:rPr lang="pl-PL" sz="1500" dirty="0" smtClean="0">
                <a:solidFill>
                  <a:prstClr val="black"/>
                </a:solidFill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iąższości najlepiej około 0,5m</a:t>
            </a:r>
          </a:p>
          <a:p>
            <a:pPr marL="285750" lvl="0" indent="-285750" algn="ctr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pl-PL" sz="1500" dirty="0" smtClean="0">
                <a:solidFill>
                  <a:prstClr val="black"/>
                </a:solidFill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np. – warstwę 1,3m można podzielić na 3 warstwy o miąższości 0,45; 0,45 i 0,40m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pl-PL" sz="2000" i="0" u="none" strike="noStrike" kern="1200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3500" i="0" u="none" strike="noStrike" kern="1200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8" name="Łącznik prosty 7"/>
          <p:cNvCxnSpPr>
            <a:stCxn id="10" idx="1"/>
            <a:endCxn id="10" idx="3"/>
          </p:cNvCxnSpPr>
          <p:nvPr/>
        </p:nvCxnSpPr>
        <p:spPr>
          <a:xfrm>
            <a:off x="1979272" y="4405001"/>
            <a:ext cx="914333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 flipV="1">
            <a:off x="1979272" y="5797861"/>
            <a:ext cx="9143332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14"/>
          <p:cNvCxnSpPr/>
          <p:nvPr/>
        </p:nvCxnSpPr>
        <p:spPr>
          <a:xfrm>
            <a:off x="1979272" y="3012140"/>
            <a:ext cx="914333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54">
            <a:extLst>
              <a:ext uri="{FF2B5EF4-FFF2-40B4-BE49-F238E27FC236}">
                <a16:creationId xmlns:a16="http://schemas.microsoft.com/office/drawing/2014/main" id="{866BED05-5887-2143-9B98-153366D61B6C}"/>
              </a:ext>
            </a:extLst>
          </p:cNvPr>
          <p:cNvSpPr/>
          <p:nvPr/>
        </p:nvSpPr>
        <p:spPr>
          <a:xfrm>
            <a:off x="1979272" y="5797861"/>
            <a:ext cx="9143332" cy="1060139"/>
          </a:xfrm>
          <a:prstGeom prst="rect">
            <a:avLst/>
          </a:prstGeom>
          <a:blipFill>
            <a:blip r:embed="rId3">
              <a:alphaModFix amt="36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rostokąt 16"/>
          <p:cNvSpPr/>
          <p:nvPr/>
        </p:nvSpPr>
        <p:spPr>
          <a:xfrm>
            <a:off x="6550938" y="2697277"/>
            <a:ext cx="2455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>
                <a:solidFill>
                  <a:prstClr val="black"/>
                </a:solidFill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 poziom </a:t>
            </a:r>
            <a:r>
              <a:rPr lang="pl-PL" dirty="0" smtClean="0">
                <a:solidFill>
                  <a:prstClr val="black"/>
                </a:solidFill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terenu istniejący</a:t>
            </a:r>
            <a:endParaRPr lang="pl-PL" dirty="0"/>
          </a:p>
        </p:txBody>
      </p:sp>
      <p:sp>
        <p:nvSpPr>
          <p:cNvPr id="18" name="Prostokąt 17"/>
          <p:cNvSpPr/>
          <p:nvPr/>
        </p:nvSpPr>
        <p:spPr>
          <a:xfrm>
            <a:off x="6550937" y="4056512"/>
            <a:ext cx="22569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>
                <a:solidFill>
                  <a:prstClr val="black"/>
                </a:solidFill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 poziom </a:t>
            </a:r>
            <a:r>
              <a:rPr lang="pl-PL" dirty="0" smtClean="0">
                <a:solidFill>
                  <a:prstClr val="black"/>
                </a:solidFill>
                <a:latin typeface="Tw Cen MT" panose="020B0602020104020603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posadowienia</a:t>
            </a:r>
            <a:endParaRPr lang="pl-PL" dirty="0"/>
          </a:p>
        </p:txBody>
      </p:sp>
      <p:sp>
        <p:nvSpPr>
          <p:cNvPr id="19" name="Prostokąt 18"/>
          <p:cNvSpPr/>
          <p:nvPr/>
        </p:nvSpPr>
        <p:spPr>
          <a:xfrm>
            <a:off x="6550938" y="5428530"/>
            <a:ext cx="305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>
                <a:solidFill>
                  <a:prstClr val="black"/>
                </a:solidFill>
                <a:latin typeface="Tw Cen MT" panose="020B0602020104020603" pitchFamily="34" charset="77"/>
              </a:rPr>
              <a:t>poziom stropu kolejnej warstwy</a:t>
            </a:r>
            <a:endParaRPr lang="pl-PL" dirty="0"/>
          </a:p>
        </p:txBody>
      </p:sp>
      <p:sp>
        <p:nvSpPr>
          <p:cNvPr id="20" name="Prostokąt 19"/>
          <p:cNvSpPr/>
          <p:nvPr/>
        </p:nvSpPr>
        <p:spPr>
          <a:xfrm>
            <a:off x="6550938" y="6488669"/>
            <a:ext cx="720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>
                <a:solidFill>
                  <a:prstClr val="black"/>
                </a:solidFill>
                <a:latin typeface="Tw Cen MT" panose="020B0602020104020603" pitchFamily="34" charset="77"/>
              </a:rPr>
              <a:t>… </a:t>
            </a:r>
            <a:r>
              <a:rPr lang="pl-PL" dirty="0" err="1" smtClean="0">
                <a:solidFill>
                  <a:prstClr val="black"/>
                </a:solidFill>
                <a:latin typeface="Tw Cen MT" panose="020B0602020104020603" pitchFamily="34" charset="77"/>
              </a:rPr>
              <a:t>itd</a:t>
            </a:r>
            <a:endParaRPr lang="pl-PL" dirty="0"/>
          </a:p>
        </p:txBody>
      </p:sp>
      <p:cxnSp>
        <p:nvCxnSpPr>
          <p:cNvPr id="22" name="Łącznik prosty 21"/>
          <p:cNvCxnSpPr/>
          <p:nvPr/>
        </p:nvCxnSpPr>
        <p:spPr>
          <a:xfrm flipV="1">
            <a:off x="873760" y="1026160"/>
            <a:ext cx="4602480" cy="101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22"/>
          <p:cNvCxnSpPr/>
          <p:nvPr/>
        </p:nvCxnSpPr>
        <p:spPr>
          <a:xfrm flipV="1">
            <a:off x="6315150" y="1026160"/>
            <a:ext cx="4602480" cy="1016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23"/>
          <p:cNvCxnSpPr/>
          <p:nvPr/>
        </p:nvCxnSpPr>
        <p:spPr>
          <a:xfrm flipV="1">
            <a:off x="1979272" y="4902796"/>
            <a:ext cx="9143332" cy="889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Łącznik prosty 26"/>
          <p:cNvCxnSpPr/>
          <p:nvPr/>
        </p:nvCxnSpPr>
        <p:spPr>
          <a:xfrm flipV="1">
            <a:off x="1979272" y="5399226"/>
            <a:ext cx="9143332" cy="889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Łącznik prosty 27"/>
          <p:cNvCxnSpPr/>
          <p:nvPr/>
        </p:nvCxnSpPr>
        <p:spPr>
          <a:xfrm flipV="1">
            <a:off x="1979271" y="6198817"/>
            <a:ext cx="9143332" cy="889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Łącznik prosty 28"/>
          <p:cNvCxnSpPr/>
          <p:nvPr/>
        </p:nvCxnSpPr>
        <p:spPr>
          <a:xfrm flipV="1">
            <a:off x="1948716" y="6577887"/>
            <a:ext cx="9143332" cy="889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2209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/>
      <p:bldP spid="7" grpId="0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4">
            <a:extLst>
              <a:ext uri="{FF2B5EF4-FFF2-40B4-BE49-F238E27FC236}">
                <a16:creationId xmlns:a16="http://schemas.microsoft.com/office/drawing/2014/main" id="{866BED05-5887-2143-9B98-153366D61B6C}"/>
              </a:ext>
            </a:extLst>
          </p:cNvPr>
          <p:cNvSpPr/>
          <p:nvPr/>
        </p:nvSpPr>
        <p:spPr>
          <a:xfrm>
            <a:off x="4953966" y="1021294"/>
            <a:ext cx="9143332" cy="2785721"/>
          </a:xfrm>
          <a:prstGeom prst="rect">
            <a:avLst/>
          </a:prstGeom>
          <a:blipFill>
            <a:blip r:embed="rId2">
              <a:alphaModFix amt="3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Łącznik prosty 2"/>
          <p:cNvCxnSpPr/>
          <p:nvPr/>
        </p:nvCxnSpPr>
        <p:spPr>
          <a:xfrm>
            <a:off x="6174085" y="1021294"/>
            <a:ext cx="586291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11"/>
          <p:cNvCxnSpPr/>
          <p:nvPr/>
        </p:nvCxnSpPr>
        <p:spPr>
          <a:xfrm>
            <a:off x="9408910" y="599728"/>
            <a:ext cx="1" cy="6472404"/>
          </a:xfrm>
          <a:prstGeom prst="line">
            <a:avLst/>
          </a:prstGeom>
          <a:ln w="63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/>
          <p:cNvCxnSpPr>
            <a:stCxn id="10" idx="1"/>
            <a:endCxn id="10" idx="3"/>
          </p:cNvCxnSpPr>
          <p:nvPr/>
        </p:nvCxnSpPr>
        <p:spPr>
          <a:xfrm>
            <a:off x="4953966" y="2414155"/>
            <a:ext cx="914333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 flipV="1">
            <a:off x="4953966" y="3807015"/>
            <a:ext cx="9143332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14"/>
          <p:cNvCxnSpPr/>
          <p:nvPr/>
        </p:nvCxnSpPr>
        <p:spPr>
          <a:xfrm>
            <a:off x="4953966" y="1021294"/>
            <a:ext cx="914333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54">
            <a:extLst>
              <a:ext uri="{FF2B5EF4-FFF2-40B4-BE49-F238E27FC236}">
                <a16:creationId xmlns:a16="http://schemas.microsoft.com/office/drawing/2014/main" id="{866BED05-5887-2143-9B98-153366D61B6C}"/>
              </a:ext>
            </a:extLst>
          </p:cNvPr>
          <p:cNvSpPr/>
          <p:nvPr/>
        </p:nvSpPr>
        <p:spPr>
          <a:xfrm>
            <a:off x="4953966" y="3807014"/>
            <a:ext cx="9143332" cy="3050985"/>
          </a:xfrm>
          <a:prstGeom prst="rect">
            <a:avLst/>
          </a:prstGeom>
          <a:blipFill>
            <a:blip r:embed="rId3">
              <a:alphaModFix amt="36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30">
            <a:extLst>
              <a:ext uri="{FF2B5EF4-FFF2-40B4-BE49-F238E27FC236}">
                <a16:creationId xmlns:a16="http://schemas.microsoft.com/office/drawing/2014/main" id="{32DB5B9D-7D8E-C340-B462-996659552496}"/>
              </a:ext>
            </a:extLst>
          </p:cNvPr>
          <p:cNvSpPr/>
          <p:nvPr/>
        </p:nvSpPr>
        <p:spPr>
          <a:xfrm>
            <a:off x="0" y="0"/>
            <a:ext cx="5745050" cy="6858000"/>
          </a:xfrm>
          <a:prstGeom prst="rect">
            <a:avLst/>
          </a:prstGeom>
          <a:pattFill prst="lgGrid">
            <a:fgClr>
              <a:srgbClr val="ECECE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uadroTexto 238">
                <a:extLst>
                  <a:ext uri="{FF2B5EF4-FFF2-40B4-BE49-F238E27FC236}">
                    <a16:creationId xmlns:a16="http://schemas.microsoft.com/office/drawing/2014/main" id="{77FEFAFB-C0B3-F24F-B354-0CE16D90C72C}"/>
                  </a:ext>
                </a:extLst>
              </p:cNvPr>
              <p:cNvSpPr txBox="1"/>
              <p:nvPr/>
            </p:nvSpPr>
            <p:spPr>
              <a:xfrm>
                <a:off x="174685" y="440154"/>
                <a:ext cx="5814205" cy="6332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l-PL" sz="3500" b="1" cap="all" dirty="0" smtClean="0">
                    <a:solidFill>
                      <a:schemeClr val="accent4">
                        <a:lumMod val="50000"/>
                      </a:schemeClr>
                    </a:solidFill>
                    <a:latin typeface="Tw Cen MT" panose="020B0602020104020603" pitchFamily="34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NAPRĘŻENIA PIERWOTNE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l-PL" sz="3000" dirty="0" smtClean="0">
                    <a:solidFill>
                      <a:prstClr val="black"/>
                    </a:solidFill>
                    <a:latin typeface="Tw Cen MT" panose="020B0602020104020603" pitchFamily="34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powstają w I</a:t>
                </a:r>
                <a:r>
                  <a:rPr kumimoji="0" lang="pl-PL" sz="3000" i="0" u="none" strike="noStrike" kern="1200" spc="0" normalizeH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w Cen MT" panose="020B0602020104020603" pitchFamily="34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 fazie budowy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500" i="0" u="none" strike="noStrike" kern="1200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77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r>
                  <a:rPr lang="pl-PL" sz="2500" dirty="0" smtClean="0">
                    <a:solidFill>
                      <a:prstClr val="black"/>
                    </a:solidFill>
                    <a:latin typeface="Tw Cen MT" panose="020B0602020104020603" pitchFamily="34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w stanie naturalnym, przed podjęciem działań w terenie</a:t>
                </a:r>
              </a:p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r>
                  <a:rPr lang="pl-PL" sz="2500" dirty="0" smtClean="0">
                    <a:solidFill>
                      <a:prstClr val="black"/>
                    </a:solidFill>
                    <a:latin typeface="Tw Cen MT" panose="020B0602020104020603" pitchFamily="34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w każdym dowolnym punkcie –              na skutek działania ciężaru warstw gruntu zalegających powyżej</a:t>
                </a:r>
              </a:p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r>
                  <a:rPr lang="pl-PL" sz="2500" dirty="0" smtClean="0">
                    <a:solidFill>
                      <a:prstClr val="black"/>
                    </a:solidFill>
                    <a:latin typeface="Tw Cen MT" panose="020B0602020104020603" pitchFamily="34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opisane wzorem:</a:t>
                </a:r>
              </a:p>
              <a:p>
                <a:pPr marR="0" lvl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endParaRPr lang="pl-PL" sz="2000" dirty="0" smtClean="0">
                  <a:solidFill>
                    <a:prstClr val="black"/>
                  </a:solidFill>
                  <a:latin typeface="Tw Cen MT" panose="020B0602020104020603" pitchFamily="34" charset="77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R="0" lvl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pl-PL" sz="2800" dirty="0">
                    <a:solidFill>
                      <a:prstClr val="black"/>
                    </a:solidFill>
                    <a:latin typeface="Tw Cen MT" panose="020B0602020104020603" pitchFamily="34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28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8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pl-PL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pl-PL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sub>
                    </m:sSub>
                    <m:r>
                      <a:rPr lang="pl-PL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pl-PL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pl-PL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pl-PL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</m:e>
                          <m:sub>
                            <m:r>
                              <a:rPr lang="pl-PL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pl-PL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pl-PL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pl-PL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pl-PL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pl-PL" sz="2800" dirty="0" smtClean="0">
                  <a:solidFill>
                    <a:prstClr val="black"/>
                  </a:solidFill>
                  <a:latin typeface="Tw Cen MT" panose="020B0602020104020603" pitchFamily="34" charset="77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R="0" lvl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endParaRPr lang="pl-PL" sz="2000" dirty="0" smtClean="0">
                  <a:solidFill>
                    <a:prstClr val="black"/>
                  </a:solidFill>
                  <a:latin typeface="Tw Cen MT" panose="020B0602020104020603" pitchFamily="34" charset="77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lvl="0"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sz="20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0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𝜸</m:t>
                        </m:r>
                      </m:e>
                      <m:sub>
                        <m:r>
                          <a:rPr lang="pl-PL" sz="20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pl-PL" sz="2000" dirty="0" smtClean="0">
                    <a:solidFill>
                      <a:prstClr val="black"/>
                    </a:solidFill>
                    <a:latin typeface="Tw Cen MT" panose="020B0602020104020603" pitchFamily="34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 - ciężar objętościowy i-tej warstwy gruntu</a:t>
                </a:r>
              </a:p>
              <a:p>
                <a:pPr lvl="0"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sz="20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0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pl-PL" sz="20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pl-PL" sz="2000" dirty="0" smtClean="0">
                    <a:solidFill>
                      <a:prstClr val="black"/>
                    </a:solidFill>
                    <a:latin typeface="Tw Cen MT" panose="020B0602020104020603" pitchFamily="34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 - miąższość i-tej warstwy gruntu</a:t>
                </a:r>
              </a:p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endParaRPr kumimoji="0" lang="pl-PL" sz="2000" i="0" u="none" strike="noStrike" kern="1200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77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endParaRPr kumimoji="0" lang="en-US" sz="3500" i="0" u="none" strike="noStrike" kern="1200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77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mc:Choice>
        <mc:Fallback xmlns="">
          <p:sp>
            <p:nvSpPr>
              <p:cNvPr id="22" name="CuadroTexto 238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77FEFAFB-C0B3-F24F-B354-0CE16D90C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685" y="440154"/>
                <a:ext cx="5814205" cy="6332375"/>
              </a:xfrm>
              <a:prstGeom prst="rect">
                <a:avLst/>
              </a:prstGeom>
              <a:blipFill rotWithShape="0">
                <a:blip r:embed="rId4"/>
                <a:stretch>
                  <a:fillRect l="-3148" t="-1444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Łącznik prosty 22"/>
          <p:cNvCxnSpPr/>
          <p:nvPr/>
        </p:nvCxnSpPr>
        <p:spPr>
          <a:xfrm flipH="1">
            <a:off x="7974957" y="1021293"/>
            <a:ext cx="1433954" cy="2785720"/>
          </a:xfrm>
          <a:prstGeom prst="line">
            <a:avLst/>
          </a:prstGeom>
          <a:ln w="2222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23"/>
          <p:cNvCxnSpPr/>
          <p:nvPr/>
        </p:nvCxnSpPr>
        <p:spPr>
          <a:xfrm flipH="1">
            <a:off x="6887901" y="3807013"/>
            <a:ext cx="1087056" cy="3050987"/>
          </a:xfrm>
          <a:prstGeom prst="line">
            <a:avLst/>
          </a:prstGeom>
          <a:ln w="2222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Łącznik prosty 34"/>
          <p:cNvCxnSpPr/>
          <p:nvPr/>
        </p:nvCxnSpPr>
        <p:spPr>
          <a:xfrm flipV="1">
            <a:off x="5745050" y="2854310"/>
            <a:ext cx="9143332" cy="889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Łącznik prosty 35"/>
          <p:cNvCxnSpPr/>
          <p:nvPr/>
        </p:nvCxnSpPr>
        <p:spPr>
          <a:xfrm flipV="1">
            <a:off x="5745050" y="3330661"/>
            <a:ext cx="9143332" cy="889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Łącznik prosty 36"/>
          <p:cNvCxnSpPr/>
          <p:nvPr/>
        </p:nvCxnSpPr>
        <p:spPr>
          <a:xfrm flipV="1">
            <a:off x="5745050" y="4251930"/>
            <a:ext cx="9143332" cy="889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Łącznik prosty 37"/>
          <p:cNvCxnSpPr/>
          <p:nvPr/>
        </p:nvCxnSpPr>
        <p:spPr>
          <a:xfrm flipV="1">
            <a:off x="5745050" y="4719392"/>
            <a:ext cx="9143332" cy="889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Łącznik prosty 38"/>
          <p:cNvCxnSpPr/>
          <p:nvPr/>
        </p:nvCxnSpPr>
        <p:spPr>
          <a:xfrm flipV="1">
            <a:off x="5745050" y="5228484"/>
            <a:ext cx="9143332" cy="889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Łącznik prosty 39"/>
          <p:cNvCxnSpPr/>
          <p:nvPr/>
        </p:nvCxnSpPr>
        <p:spPr>
          <a:xfrm flipV="1">
            <a:off x="5745050" y="5737576"/>
            <a:ext cx="9143332" cy="889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Łącznik prosty 40"/>
          <p:cNvCxnSpPr/>
          <p:nvPr/>
        </p:nvCxnSpPr>
        <p:spPr>
          <a:xfrm flipV="1">
            <a:off x="5745050" y="6224068"/>
            <a:ext cx="9143332" cy="889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Strzałka w prawo 41"/>
          <p:cNvSpPr/>
          <p:nvPr/>
        </p:nvSpPr>
        <p:spPr>
          <a:xfrm rot="10800000">
            <a:off x="8860348" y="3072711"/>
            <a:ext cx="548562" cy="164451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lumMod val="50000"/>
                  <a:tint val="66000"/>
                  <a:satMod val="160000"/>
                </a:schemeClr>
              </a:gs>
              <a:gs pos="50000">
                <a:schemeClr val="accent4">
                  <a:lumMod val="50000"/>
                  <a:tint val="44500"/>
                  <a:satMod val="160000"/>
                </a:schemeClr>
              </a:gs>
              <a:gs pos="100000">
                <a:schemeClr val="accent4">
                  <a:lumMod val="50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Prostokąt 42"/>
              <p:cNvSpPr/>
              <p:nvPr/>
            </p:nvSpPr>
            <p:spPr>
              <a:xfrm>
                <a:off x="8939613" y="2748523"/>
                <a:ext cx="583750" cy="3943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b="1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b="1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r>
                            <a:rPr lang="pl-PL" b="1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  <m:r>
                            <a:rPr lang="pl-PL" b="1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</m:sub>
                      </m:sSub>
                    </m:oMath>
                  </m:oMathPara>
                </a14:m>
                <a:endParaRPr lang="pl-PL" b="1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Prostokąt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9613" y="2748523"/>
                <a:ext cx="583750" cy="394339"/>
              </a:xfrm>
              <a:prstGeom prst="rect">
                <a:avLst/>
              </a:prstGeom>
              <a:blipFill rotWithShape="0">
                <a:blip r:embed="rId5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795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Łącznik prosty 8"/>
          <p:cNvCxnSpPr/>
          <p:nvPr/>
        </p:nvCxnSpPr>
        <p:spPr>
          <a:xfrm flipV="1">
            <a:off x="4953966" y="3807013"/>
            <a:ext cx="7238034" cy="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14"/>
          <p:cNvCxnSpPr/>
          <p:nvPr/>
        </p:nvCxnSpPr>
        <p:spPr>
          <a:xfrm flipV="1">
            <a:off x="4953966" y="1021293"/>
            <a:ext cx="1933935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54">
            <a:extLst>
              <a:ext uri="{FF2B5EF4-FFF2-40B4-BE49-F238E27FC236}">
                <a16:creationId xmlns:a16="http://schemas.microsoft.com/office/drawing/2014/main" id="{866BED05-5887-2143-9B98-153366D61B6C}"/>
              </a:ext>
            </a:extLst>
          </p:cNvPr>
          <p:cNvSpPr/>
          <p:nvPr/>
        </p:nvSpPr>
        <p:spPr>
          <a:xfrm>
            <a:off x="5745050" y="3807014"/>
            <a:ext cx="6446950" cy="3050985"/>
          </a:xfrm>
          <a:prstGeom prst="rect">
            <a:avLst/>
          </a:prstGeom>
          <a:blipFill>
            <a:blip r:embed="rId2">
              <a:alphaModFix amt="36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Łącznik prosty 17"/>
          <p:cNvCxnSpPr/>
          <p:nvPr/>
        </p:nvCxnSpPr>
        <p:spPr>
          <a:xfrm>
            <a:off x="6887901" y="1021292"/>
            <a:ext cx="1087056" cy="13928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54">
            <a:extLst>
              <a:ext uri="{FF2B5EF4-FFF2-40B4-BE49-F238E27FC236}">
                <a16:creationId xmlns:a16="http://schemas.microsoft.com/office/drawing/2014/main" id="{866BED05-5887-2143-9B98-153366D61B6C}"/>
              </a:ext>
            </a:extLst>
          </p:cNvPr>
          <p:cNvSpPr/>
          <p:nvPr/>
        </p:nvSpPr>
        <p:spPr>
          <a:xfrm>
            <a:off x="5745050" y="1021288"/>
            <a:ext cx="2285702" cy="1392860"/>
          </a:xfrm>
          <a:prstGeom prst="rect">
            <a:avLst/>
          </a:prstGeom>
          <a:blipFill>
            <a:blip r:embed="rId3" cstate="print">
              <a:alphaModFix amt="3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rójkąt równoramienny 27"/>
          <p:cNvSpPr/>
          <p:nvPr/>
        </p:nvSpPr>
        <p:spPr>
          <a:xfrm rot="9850270">
            <a:off x="7098885" y="765087"/>
            <a:ext cx="1461039" cy="1788049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19"/>
          <p:cNvCxnSpPr/>
          <p:nvPr/>
        </p:nvCxnSpPr>
        <p:spPr>
          <a:xfrm>
            <a:off x="6887901" y="1021292"/>
            <a:ext cx="530409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54">
            <a:extLst>
              <a:ext uri="{FF2B5EF4-FFF2-40B4-BE49-F238E27FC236}">
                <a16:creationId xmlns:a16="http://schemas.microsoft.com/office/drawing/2014/main" id="{866BED05-5887-2143-9B98-153366D61B6C}"/>
              </a:ext>
            </a:extLst>
          </p:cNvPr>
          <p:cNvSpPr/>
          <p:nvPr/>
        </p:nvSpPr>
        <p:spPr>
          <a:xfrm>
            <a:off x="5745050" y="2414152"/>
            <a:ext cx="6446950" cy="1392862"/>
          </a:xfrm>
          <a:prstGeom prst="rect">
            <a:avLst/>
          </a:prstGeom>
          <a:blipFill>
            <a:blip r:embed="rId4">
              <a:alphaModFix amt="3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cxnSp>
        <p:nvCxnSpPr>
          <p:cNvPr id="17" name="Łącznik prosty 16"/>
          <p:cNvCxnSpPr/>
          <p:nvPr/>
        </p:nvCxnSpPr>
        <p:spPr>
          <a:xfrm flipV="1">
            <a:off x="4953966" y="2414151"/>
            <a:ext cx="7238034" cy="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30">
            <a:extLst>
              <a:ext uri="{FF2B5EF4-FFF2-40B4-BE49-F238E27FC236}">
                <a16:creationId xmlns:a16="http://schemas.microsoft.com/office/drawing/2014/main" id="{32DB5B9D-7D8E-C340-B462-996659552496}"/>
              </a:ext>
            </a:extLst>
          </p:cNvPr>
          <p:cNvSpPr/>
          <p:nvPr/>
        </p:nvSpPr>
        <p:spPr>
          <a:xfrm>
            <a:off x="0" y="0"/>
            <a:ext cx="5745050" cy="6858000"/>
          </a:xfrm>
          <a:prstGeom prst="rect">
            <a:avLst/>
          </a:prstGeom>
          <a:pattFill prst="lgGrid">
            <a:fgClr>
              <a:srgbClr val="ECECE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uadroTexto 238">
                <a:extLst>
                  <a:ext uri="{FF2B5EF4-FFF2-40B4-BE49-F238E27FC236}">
                    <a16:creationId xmlns:a16="http://schemas.microsoft.com/office/drawing/2014/main" id="{77FEFAFB-C0B3-F24F-B354-0CE16D90C72C}"/>
                  </a:ext>
                </a:extLst>
              </p:cNvPr>
              <p:cNvSpPr txBox="1"/>
              <p:nvPr/>
            </p:nvSpPr>
            <p:spPr>
              <a:xfrm>
                <a:off x="174685" y="440154"/>
                <a:ext cx="5279263" cy="60726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l-PL" sz="3500" b="1" cap="all" dirty="0" smtClean="0">
                    <a:solidFill>
                      <a:schemeClr val="accent1">
                        <a:lumMod val="50000"/>
                      </a:schemeClr>
                    </a:solidFill>
                    <a:latin typeface="Tw Cen MT" panose="020B0602020104020603" pitchFamily="34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ODPRĘŻENIE GRUNTU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l-PL" sz="3000" dirty="0" smtClean="0">
                    <a:solidFill>
                      <a:prstClr val="black"/>
                    </a:solidFill>
                    <a:latin typeface="Tw Cen MT" panose="020B0602020104020603" pitchFamily="34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powstaje w II</a:t>
                </a:r>
                <a:r>
                  <a:rPr kumimoji="0" lang="pl-PL" sz="3000" i="0" u="none" strike="noStrike" kern="1200" spc="0" normalizeH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w Cen MT" panose="020B0602020104020603" pitchFamily="34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 fazie budowy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500" i="0" u="none" strike="noStrike" kern="1200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77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r>
                  <a:rPr lang="pl-PL" sz="2500" dirty="0" smtClean="0">
                    <a:solidFill>
                      <a:prstClr val="black"/>
                    </a:solidFill>
                    <a:latin typeface="Tw Cen MT" panose="020B0602020104020603" pitchFamily="34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na skutek wykonania wykopu do poziomu posadowienia</a:t>
                </a:r>
              </a:p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r>
                  <a:rPr lang="pl-PL" sz="2500" dirty="0" smtClean="0">
                    <a:solidFill>
                      <a:prstClr val="black"/>
                    </a:solidFill>
                    <a:latin typeface="Tw Cen MT" panose="020B0602020104020603" pitchFamily="34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opisane wzorem:</a:t>
                </a:r>
              </a:p>
              <a:p>
                <a:pPr marR="0" lvl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endParaRPr lang="pl-PL" sz="2000" dirty="0" smtClean="0">
                  <a:solidFill>
                    <a:prstClr val="black"/>
                  </a:solidFill>
                  <a:latin typeface="Tw Cen MT" panose="020B0602020104020603" pitchFamily="34" charset="77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lvl="0">
                  <a:defRPr/>
                </a:pPr>
                <a:r>
                  <a:rPr lang="pl-PL" sz="2800" dirty="0">
                    <a:solidFill>
                      <a:prstClr val="black"/>
                    </a:solidFill>
                    <a:latin typeface="Tw Cen MT" panose="020B0602020104020603" pitchFamily="34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28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8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pl-PL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l-PL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pl-PL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</m:acc>
                      </m:sub>
                    </m:sSub>
                    <m:r>
                      <a:rPr lang="pl-PL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pl-PL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pl-PL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a:rPr lang="pl-PL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sub>
                    </m:sSub>
                    <m:r>
                      <a:rPr lang="pl-PL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pl-PL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pl-PL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endParaRPr lang="pl-PL" sz="2800" b="0" i="1" dirty="0" smtClean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0">
                  <a:defRPr/>
                </a:pPr>
                <a:endParaRPr lang="pl-PL" sz="2800" b="0" i="1" dirty="0" smtClean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e>
                      <m:sub>
                        <m: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𝒐</m:t>
                        </m:r>
                        <m: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</m:sub>
                    </m:sSub>
                  </m:oMath>
                </a14:m>
                <a:r>
                  <a:rPr lang="pl-PL" sz="1600" dirty="0"/>
                  <a:t>- naprężenie pierwotne w poziomie posadowienia </a:t>
                </a:r>
              </a:p>
              <a:p>
                <a:pPr marL="450850" indent="-450850"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𝜼</m:t>
                        </m:r>
                      </m:e>
                      <m:sub>
                        <m: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</m:t>
                        </m:r>
                      </m:sub>
                    </m:sSub>
                  </m:oMath>
                </a14:m>
                <a:r>
                  <a:rPr lang="pl-PL" sz="1600" dirty="0"/>
                  <a:t>- współczynnik, zależny od kształtu i wymiarów wykopu </a:t>
                </a:r>
                <a:r>
                  <a:rPr lang="pl-PL" sz="1600" dirty="0" smtClean="0"/>
                  <a:t>        oraz </a:t>
                </a:r>
                <a:r>
                  <a:rPr lang="pl-PL" sz="1600" dirty="0"/>
                  <a:t>od zagłębienia </a:t>
                </a:r>
                <a:r>
                  <a:rPr lang="pl-PL" sz="1600" dirty="0" smtClean="0"/>
                  <a:t>warstwy (wyznaczany z nomogramu lub wzoru)</a:t>
                </a:r>
                <a:endParaRPr lang="pl-PL" sz="1600" dirty="0"/>
              </a:p>
              <a:p>
                <a:pPr lvl="0">
                  <a:defRPr/>
                </a:pPr>
                <a:endParaRPr lang="pl-PL" sz="2800" b="0" i="1" dirty="0" smtClean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endParaRPr kumimoji="0" lang="pl-PL" sz="2000" i="0" u="none" strike="noStrike" kern="1200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77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endParaRPr kumimoji="0" lang="en-US" sz="3500" i="0" u="none" strike="noStrike" kern="1200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77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mc:Choice>
        <mc:Fallback xmlns="">
          <p:sp>
            <p:nvSpPr>
              <p:cNvPr id="22" name="CuadroTexto 238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77FEFAFB-C0B3-F24F-B354-0CE16D90C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685" y="440154"/>
                <a:ext cx="5279263" cy="6072688"/>
              </a:xfrm>
              <a:prstGeom prst="rect">
                <a:avLst/>
              </a:prstGeom>
              <a:blipFill rotWithShape="0">
                <a:blip r:embed="rId5"/>
                <a:stretch>
                  <a:fillRect l="-3464" t="-1506" r="-57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Łącznik prosty 11"/>
          <p:cNvCxnSpPr/>
          <p:nvPr/>
        </p:nvCxnSpPr>
        <p:spPr>
          <a:xfrm>
            <a:off x="8679051" y="599727"/>
            <a:ext cx="1" cy="6472404"/>
          </a:xfrm>
          <a:prstGeom prst="line">
            <a:avLst/>
          </a:prstGeom>
          <a:ln w="63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22"/>
          <p:cNvCxnSpPr/>
          <p:nvPr/>
        </p:nvCxnSpPr>
        <p:spPr>
          <a:xfrm flipH="1">
            <a:off x="7245098" y="1021292"/>
            <a:ext cx="1433954" cy="2785720"/>
          </a:xfrm>
          <a:prstGeom prst="line">
            <a:avLst/>
          </a:prstGeom>
          <a:ln w="2222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23"/>
          <p:cNvCxnSpPr/>
          <p:nvPr/>
        </p:nvCxnSpPr>
        <p:spPr>
          <a:xfrm flipH="1">
            <a:off x="6158042" y="3807012"/>
            <a:ext cx="1087056" cy="3050987"/>
          </a:xfrm>
          <a:prstGeom prst="line">
            <a:avLst/>
          </a:prstGeom>
          <a:ln w="2222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Łącznik prosty 30"/>
          <p:cNvCxnSpPr/>
          <p:nvPr/>
        </p:nvCxnSpPr>
        <p:spPr>
          <a:xfrm>
            <a:off x="7974957" y="2414148"/>
            <a:ext cx="159776" cy="52209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Łącznik prosty 31"/>
          <p:cNvCxnSpPr/>
          <p:nvPr/>
        </p:nvCxnSpPr>
        <p:spPr>
          <a:xfrm>
            <a:off x="8134733" y="2926080"/>
            <a:ext cx="154849" cy="42730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33"/>
          <p:cNvCxnSpPr/>
          <p:nvPr/>
        </p:nvCxnSpPr>
        <p:spPr>
          <a:xfrm>
            <a:off x="8289582" y="3353387"/>
            <a:ext cx="283401" cy="350461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Łącznik prosty 61"/>
          <p:cNvCxnSpPr/>
          <p:nvPr/>
        </p:nvCxnSpPr>
        <p:spPr>
          <a:xfrm flipV="1">
            <a:off x="5745050" y="2915920"/>
            <a:ext cx="6487590" cy="3383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Łącznik prosty 62"/>
          <p:cNvCxnSpPr/>
          <p:nvPr/>
        </p:nvCxnSpPr>
        <p:spPr>
          <a:xfrm flipV="1">
            <a:off x="5745050" y="3393811"/>
            <a:ext cx="6446950" cy="1666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Łącznik prosty 67"/>
          <p:cNvCxnSpPr/>
          <p:nvPr/>
        </p:nvCxnSpPr>
        <p:spPr>
          <a:xfrm flipV="1">
            <a:off x="5745050" y="4506077"/>
            <a:ext cx="6446950" cy="331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Łącznik prosty 71"/>
          <p:cNvCxnSpPr/>
          <p:nvPr/>
        </p:nvCxnSpPr>
        <p:spPr>
          <a:xfrm flipV="1">
            <a:off x="5745050" y="5105693"/>
            <a:ext cx="6446950" cy="331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Łącznik prosty 72"/>
          <p:cNvCxnSpPr/>
          <p:nvPr/>
        </p:nvCxnSpPr>
        <p:spPr>
          <a:xfrm flipV="1">
            <a:off x="5745050" y="5698326"/>
            <a:ext cx="6446950" cy="331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Łącznik prosty 73"/>
          <p:cNvCxnSpPr/>
          <p:nvPr/>
        </p:nvCxnSpPr>
        <p:spPr>
          <a:xfrm flipV="1">
            <a:off x="5745050" y="6290959"/>
            <a:ext cx="6446950" cy="331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Prostokąt 74"/>
              <p:cNvSpPr/>
              <p:nvPr/>
            </p:nvSpPr>
            <p:spPr>
              <a:xfrm>
                <a:off x="8171091" y="2592650"/>
                <a:ext cx="583750" cy="3943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b="1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b="1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acc>
                            <m:accPr>
                              <m:chr m:val="̅"/>
                              <m:ctrlPr>
                                <a:rPr lang="pl-PL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l-PL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  <m:r>
                                <a:rPr lang="pl-PL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</m:acc>
                        </m:sub>
                      </m:sSub>
                    </m:oMath>
                  </m:oMathPara>
                </a14:m>
                <a:endParaRPr lang="pl-PL" b="1" dirty="0"/>
              </a:p>
            </p:txBody>
          </p:sp>
        </mc:Choice>
        <mc:Fallback xmlns="">
          <p:sp>
            <p:nvSpPr>
              <p:cNvPr id="75" name="Prostokąt 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1091" y="2592650"/>
                <a:ext cx="583750" cy="394339"/>
              </a:xfrm>
              <a:prstGeom prst="rect">
                <a:avLst/>
              </a:prstGeom>
              <a:blipFill rotWithShape="0">
                <a:blip r:embed="rId6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Strzałka w prawo 75"/>
          <p:cNvSpPr/>
          <p:nvPr/>
        </p:nvSpPr>
        <p:spPr>
          <a:xfrm rot="10800000">
            <a:off x="8130451" y="2447126"/>
            <a:ext cx="548562" cy="1644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1627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6" grpId="0" animBg="1"/>
      <p:bldP spid="10" grpId="0" animBg="1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54">
            <a:extLst>
              <a:ext uri="{FF2B5EF4-FFF2-40B4-BE49-F238E27FC236}">
                <a16:creationId xmlns:a16="http://schemas.microsoft.com/office/drawing/2014/main" id="{866BED05-5887-2143-9B98-153366D61B6C}"/>
              </a:ext>
            </a:extLst>
          </p:cNvPr>
          <p:cNvSpPr/>
          <p:nvPr/>
        </p:nvSpPr>
        <p:spPr>
          <a:xfrm>
            <a:off x="5745050" y="1021288"/>
            <a:ext cx="2934000" cy="1925112"/>
          </a:xfrm>
          <a:prstGeom prst="rect">
            <a:avLst/>
          </a:prstGeom>
          <a:blipFill>
            <a:blip r:embed="rId2" cstate="print">
              <a:alphaModFix amt="3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54">
            <a:extLst>
              <a:ext uri="{FF2B5EF4-FFF2-40B4-BE49-F238E27FC236}">
                <a16:creationId xmlns:a16="http://schemas.microsoft.com/office/drawing/2014/main" id="{866BED05-5887-2143-9B98-153366D61B6C}"/>
              </a:ext>
            </a:extLst>
          </p:cNvPr>
          <p:cNvSpPr/>
          <p:nvPr/>
        </p:nvSpPr>
        <p:spPr>
          <a:xfrm>
            <a:off x="8679051" y="1021284"/>
            <a:ext cx="3512949" cy="1925115"/>
          </a:xfrm>
          <a:prstGeom prst="rect">
            <a:avLst/>
          </a:prstGeom>
          <a:blipFill>
            <a:blip r:embed="rId2" cstate="print">
              <a:alphaModFix amt="3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rostokąt 3"/>
          <p:cNvSpPr/>
          <p:nvPr/>
        </p:nvSpPr>
        <p:spPr>
          <a:xfrm>
            <a:off x="7974957" y="1712259"/>
            <a:ext cx="1464878" cy="7018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Łącznik prosty 8"/>
          <p:cNvCxnSpPr/>
          <p:nvPr/>
        </p:nvCxnSpPr>
        <p:spPr>
          <a:xfrm flipV="1">
            <a:off x="4953966" y="3807013"/>
            <a:ext cx="7238034" cy="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14"/>
          <p:cNvCxnSpPr/>
          <p:nvPr/>
        </p:nvCxnSpPr>
        <p:spPr>
          <a:xfrm>
            <a:off x="4953966" y="1021295"/>
            <a:ext cx="7238034" cy="1745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54">
            <a:extLst>
              <a:ext uri="{FF2B5EF4-FFF2-40B4-BE49-F238E27FC236}">
                <a16:creationId xmlns:a16="http://schemas.microsoft.com/office/drawing/2014/main" id="{866BED05-5887-2143-9B98-153366D61B6C}"/>
              </a:ext>
            </a:extLst>
          </p:cNvPr>
          <p:cNvSpPr/>
          <p:nvPr/>
        </p:nvSpPr>
        <p:spPr>
          <a:xfrm>
            <a:off x="5745050" y="3807014"/>
            <a:ext cx="6446950" cy="3050985"/>
          </a:xfrm>
          <a:prstGeom prst="rect">
            <a:avLst/>
          </a:prstGeom>
          <a:blipFill>
            <a:blip r:embed="rId3">
              <a:alphaModFix amt="36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Łącznik prosty 17"/>
          <p:cNvCxnSpPr/>
          <p:nvPr/>
        </p:nvCxnSpPr>
        <p:spPr>
          <a:xfrm>
            <a:off x="6887901" y="1021292"/>
            <a:ext cx="1087056" cy="1392859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rójkąt równoramienny 27"/>
          <p:cNvSpPr/>
          <p:nvPr/>
        </p:nvSpPr>
        <p:spPr>
          <a:xfrm rot="9850270">
            <a:off x="3172279" y="558899"/>
            <a:ext cx="1461039" cy="1788049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19"/>
          <p:cNvCxnSpPr/>
          <p:nvPr/>
        </p:nvCxnSpPr>
        <p:spPr>
          <a:xfrm flipV="1">
            <a:off x="6940581" y="1021285"/>
            <a:ext cx="5251419" cy="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54">
            <a:extLst>
              <a:ext uri="{FF2B5EF4-FFF2-40B4-BE49-F238E27FC236}">
                <a16:creationId xmlns:a16="http://schemas.microsoft.com/office/drawing/2014/main" id="{866BED05-5887-2143-9B98-153366D61B6C}"/>
              </a:ext>
            </a:extLst>
          </p:cNvPr>
          <p:cNvSpPr/>
          <p:nvPr/>
        </p:nvSpPr>
        <p:spPr>
          <a:xfrm>
            <a:off x="5745050" y="2926076"/>
            <a:ext cx="6446950" cy="880937"/>
          </a:xfrm>
          <a:prstGeom prst="rect">
            <a:avLst/>
          </a:prstGeom>
          <a:blipFill>
            <a:blip r:embed="rId4">
              <a:alphaModFix amt="3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cxnSp>
        <p:nvCxnSpPr>
          <p:cNvPr id="17" name="Łącznik prosty 16"/>
          <p:cNvCxnSpPr/>
          <p:nvPr/>
        </p:nvCxnSpPr>
        <p:spPr>
          <a:xfrm flipV="1">
            <a:off x="4953966" y="2414151"/>
            <a:ext cx="7238034" cy="2"/>
          </a:xfrm>
          <a:prstGeom prst="line">
            <a:avLst/>
          </a:prstGeom>
          <a:ln w="19050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30">
            <a:extLst>
              <a:ext uri="{FF2B5EF4-FFF2-40B4-BE49-F238E27FC236}">
                <a16:creationId xmlns:a16="http://schemas.microsoft.com/office/drawing/2014/main" id="{32DB5B9D-7D8E-C340-B462-996659552496}"/>
              </a:ext>
            </a:extLst>
          </p:cNvPr>
          <p:cNvSpPr/>
          <p:nvPr/>
        </p:nvSpPr>
        <p:spPr>
          <a:xfrm>
            <a:off x="0" y="0"/>
            <a:ext cx="5745050" cy="6858000"/>
          </a:xfrm>
          <a:prstGeom prst="rect">
            <a:avLst/>
          </a:prstGeom>
          <a:pattFill prst="lgGrid">
            <a:fgClr>
              <a:srgbClr val="ECECE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uadroTexto 238">
                <a:extLst>
                  <a:ext uri="{FF2B5EF4-FFF2-40B4-BE49-F238E27FC236}">
                    <a16:creationId xmlns:a16="http://schemas.microsoft.com/office/drawing/2014/main" id="{77FEFAFB-C0B3-F24F-B354-0CE16D90C72C}"/>
                  </a:ext>
                </a:extLst>
              </p:cNvPr>
              <p:cNvSpPr txBox="1"/>
              <p:nvPr/>
            </p:nvSpPr>
            <p:spPr>
              <a:xfrm>
                <a:off x="142859" y="123531"/>
                <a:ext cx="5570365" cy="89663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l-PL" sz="3500" b="1" cap="all" dirty="0" smtClean="0">
                    <a:solidFill>
                      <a:schemeClr val="accent4"/>
                    </a:solidFill>
                    <a:latin typeface="Tw Cen MT" panose="020B0602020104020603" pitchFamily="34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NAPRĘŻENIA NORMALNE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l-PL" sz="3000" dirty="0" smtClean="0">
                    <a:solidFill>
                      <a:prstClr val="black"/>
                    </a:solidFill>
                    <a:latin typeface="Tw Cen MT" panose="020B0602020104020603" pitchFamily="34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powstają w III</a:t>
                </a:r>
                <a:r>
                  <a:rPr kumimoji="0" lang="pl-PL" sz="3000" i="0" u="none" strike="noStrike" kern="1200" spc="0" normalizeH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w Cen MT" panose="020B0602020104020603" pitchFamily="34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 fazie budowy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500" i="0" u="none" strike="noStrike" kern="1200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77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r>
                  <a:rPr lang="pl-PL" sz="2500" dirty="0" smtClean="0">
                    <a:solidFill>
                      <a:prstClr val="black"/>
                    </a:solidFill>
                    <a:latin typeface="Tw Cen MT" panose="020B0602020104020603" pitchFamily="34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na skutek obciążenia gruntu konstrukcją</a:t>
                </a:r>
              </a:p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r>
                  <a:rPr lang="pl-PL" sz="2500" dirty="0" smtClean="0">
                    <a:solidFill>
                      <a:prstClr val="black"/>
                    </a:solidFill>
                    <a:latin typeface="Tw Cen MT" panose="020B0602020104020603" pitchFamily="34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opisane wzorem:</a:t>
                </a:r>
              </a:p>
              <a:p>
                <a:pPr marR="0" lvl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endParaRPr lang="pl-PL" sz="2000" dirty="0" smtClean="0">
                  <a:solidFill>
                    <a:prstClr val="black"/>
                  </a:solidFill>
                  <a:latin typeface="Tw Cen MT" panose="020B0602020104020603" pitchFamily="34" charset="77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lvl="0"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r>
                  <a:rPr lang="pl-PL" sz="1600" u="sng" dirty="0" smtClean="0"/>
                  <a:t>DLA </a:t>
                </a:r>
                <a:r>
                  <a:rPr lang="pl-PL" sz="1600" u="sng" dirty="0"/>
                  <a:t>STOPY SYMETRYCZNEJ </a:t>
                </a:r>
                <a:r>
                  <a:rPr lang="pl-PL" sz="1600" dirty="0" smtClean="0"/>
                  <a:t>[</a:t>
                </a:r>
                <a:r>
                  <a:rPr lang="pl-PL" sz="1600" dirty="0"/>
                  <a:t>zał. 2, pkt 2 </a:t>
                </a:r>
                <a:r>
                  <a:rPr lang="pl-PL" sz="1600" dirty="0" smtClean="0"/>
                  <a:t>normy </a:t>
                </a:r>
                <a:r>
                  <a:rPr lang="pl-PL" sz="1600" dirty="0"/>
                  <a:t>PN-81/B-03020]:</a:t>
                </a:r>
              </a:p>
              <a:p>
                <a:pPr lvl="0"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1600" b="1" i="1" dirty="0">
                  <a:latin typeface="Cambria Math" panose="02040503050406030204" pitchFamily="18" charset="0"/>
                </a:endParaRPr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𝑧𝑞</m:t>
                          </m:r>
                        </m:sub>
                      </m:sSub>
                      <m:r>
                        <a:rPr lang="pl-PL" sz="28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l-PL" sz="28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pl-PL" sz="28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pl-PL" sz="2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pl-PL" sz="2800" dirty="0"/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1600" b="1" dirty="0"/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r>
                  <a:rPr lang="pl-PL" sz="1600" dirty="0"/>
                  <a:t>gdzie:</a:t>
                </a:r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e>
                      <m:sub>
                        <m: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𝒛𝒒</m:t>
                        </m:r>
                      </m:sub>
                    </m:sSub>
                  </m:oMath>
                </a14:m>
                <a:r>
                  <a:rPr lang="pl-PL" sz="1600" dirty="0"/>
                  <a:t>- naprężenie normalne w środku i-tej warstwy</a:t>
                </a:r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r>
                  <a:rPr lang="pl-PL" sz="1600" dirty="0"/>
                  <a:t> </a:t>
                </a:r>
                <a14:m>
                  <m:oMath xmlns:m="http://schemas.openxmlformats.org/officeDocument/2006/math">
                    <m:r>
                      <a:rPr lang="pl-PL" sz="16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𝒒</m:t>
                    </m:r>
                  </m:oMath>
                </a14:m>
                <a:r>
                  <a:rPr lang="pl-PL" sz="1600" dirty="0"/>
                  <a:t> – równomierne obciążenie podłoża od powstałej konstrukcji</a:t>
                </a:r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1600" dirty="0"/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160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pl-PL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l-PL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16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pl-PL" sz="1600" i="1">
                                  <a:latin typeface="Cambria Math" panose="02040503050406030204" pitchFamily="18" charset="0"/>
                                </a:rPr>
                                <m:t>𝑘𝐺</m:t>
                              </m:r>
                            </m:sub>
                          </m:sSub>
                          <m:r>
                            <a:rPr lang="pl-PL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pl-PL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16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pl-PL" sz="16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pl-PL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pl-PL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16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pl-PL" sz="1600" i="1">
                                  <a:latin typeface="Cambria Math" panose="02040503050406030204" pitchFamily="18" charset="0"/>
                                </a:rPr>
                                <m:t>𝑘𝑄</m:t>
                              </m:r>
                            </m:sub>
                          </m:sSub>
                        </m:num>
                        <m:den>
                          <m:r>
                            <a:rPr lang="pl-PL" sz="1600" i="1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pl-PL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pl-PL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pl-PL" sz="1600" dirty="0"/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1600" dirty="0"/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𝜼</m:t>
                        </m:r>
                      </m:e>
                      <m:sub>
                        <m: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𝒔</m:t>
                        </m:r>
                      </m:sub>
                    </m:sSub>
                  </m:oMath>
                </a14:m>
                <a:r>
                  <a:rPr lang="pl-PL" sz="1600" dirty="0"/>
                  <a:t>- współczynnik rozkładu naprężenia pod środkiem fundamentu sztywnego</a:t>
                </a:r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2800" dirty="0"/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2800" dirty="0"/>
              </a:p>
              <a:p>
                <a:pPr lvl="0">
                  <a:defRPr/>
                </a:pPr>
                <a:endParaRPr lang="pl-PL" sz="2800" b="0" i="1" dirty="0" smtClean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endParaRPr kumimoji="0" lang="pl-PL" sz="2000" i="0" u="none" strike="noStrike" kern="1200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77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endParaRPr kumimoji="0" lang="en-US" sz="3500" i="0" u="none" strike="noStrike" kern="1200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77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mc:Choice>
        <mc:Fallback xmlns="">
          <p:sp>
            <p:nvSpPr>
              <p:cNvPr id="22" name="CuadroTexto 238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77FEFAFB-C0B3-F24F-B354-0CE16D90C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859" y="123531"/>
                <a:ext cx="5570365" cy="8966365"/>
              </a:xfrm>
              <a:prstGeom prst="rect">
                <a:avLst/>
              </a:prstGeom>
              <a:blipFill rotWithShape="0">
                <a:blip r:embed="rId5"/>
                <a:stretch>
                  <a:fillRect l="-3173" t="-1020" r="-656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Łącznik prosty 11"/>
          <p:cNvCxnSpPr/>
          <p:nvPr/>
        </p:nvCxnSpPr>
        <p:spPr>
          <a:xfrm>
            <a:off x="8679051" y="599727"/>
            <a:ext cx="1" cy="6472404"/>
          </a:xfrm>
          <a:prstGeom prst="line">
            <a:avLst/>
          </a:prstGeom>
          <a:ln w="63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22"/>
          <p:cNvCxnSpPr/>
          <p:nvPr/>
        </p:nvCxnSpPr>
        <p:spPr>
          <a:xfrm flipH="1">
            <a:off x="7245098" y="1021292"/>
            <a:ext cx="1433954" cy="2785720"/>
          </a:xfrm>
          <a:prstGeom prst="line">
            <a:avLst/>
          </a:prstGeom>
          <a:ln w="2222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23"/>
          <p:cNvCxnSpPr/>
          <p:nvPr/>
        </p:nvCxnSpPr>
        <p:spPr>
          <a:xfrm flipH="1">
            <a:off x="6158042" y="3807012"/>
            <a:ext cx="1087056" cy="3050987"/>
          </a:xfrm>
          <a:prstGeom prst="line">
            <a:avLst/>
          </a:prstGeom>
          <a:ln w="2222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Łącznik prosty 30"/>
          <p:cNvCxnSpPr/>
          <p:nvPr/>
        </p:nvCxnSpPr>
        <p:spPr>
          <a:xfrm>
            <a:off x="7974957" y="2414148"/>
            <a:ext cx="159776" cy="52209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Łącznik prosty 31"/>
          <p:cNvCxnSpPr/>
          <p:nvPr/>
        </p:nvCxnSpPr>
        <p:spPr>
          <a:xfrm>
            <a:off x="8134733" y="2926080"/>
            <a:ext cx="154849" cy="42730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33"/>
          <p:cNvCxnSpPr/>
          <p:nvPr/>
        </p:nvCxnSpPr>
        <p:spPr>
          <a:xfrm>
            <a:off x="8289582" y="3353387"/>
            <a:ext cx="283401" cy="350461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Łącznik prosty 61"/>
          <p:cNvCxnSpPr/>
          <p:nvPr/>
        </p:nvCxnSpPr>
        <p:spPr>
          <a:xfrm flipV="1">
            <a:off x="5745050" y="2915920"/>
            <a:ext cx="6487590" cy="33835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Łącznik prosty 4"/>
          <p:cNvCxnSpPr/>
          <p:nvPr/>
        </p:nvCxnSpPr>
        <p:spPr>
          <a:xfrm flipH="1">
            <a:off x="10515600" y="2414148"/>
            <a:ext cx="690880" cy="725585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Łącznik prosty 28"/>
          <p:cNvCxnSpPr/>
          <p:nvPr/>
        </p:nvCxnSpPr>
        <p:spPr>
          <a:xfrm flipH="1">
            <a:off x="9327352" y="3139733"/>
            <a:ext cx="1188248" cy="1591437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32"/>
          <p:cNvCxnSpPr>
            <a:endCxn id="16" idx="2"/>
          </p:cNvCxnSpPr>
          <p:nvPr/>
        </p:nvCxnSpPr>
        <p:spPr>
          <a:xfrm flipH="1">
            <a:off x="8968525" y="4731170"/>
            <a:ext cx="351746" cy="2126829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6"/>
          <p:cNvCxnSpPr/>
          <p:nvPr/>
        </p:nvCxnSpPr>
        <p:spPr>
          <a:xfrm>
            <a:off x="7974957" y="635586"/>
            <a:ext cx="146487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 flipV="1">
            <a:off x="7974957" y="466595"/>
            <a:ext cx="0" cy="33798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Łącznik prosty 38"/>
          <p:cNvCxnSpPr/>
          <p:nvPr/>
        </p:nvCxnSpPr>
        <p:spPr>
          <a:xfrm flipV="1">
            <a:off x="9439835" y="466595"/>
            <a:ext cx="0" cy="33798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Łącznik prosty 39"/>
          <p:cNvCxnSpPr/>
          <p:nvPr/>
        </p:nvCxnSpPr>
        <p:spPr>
          <a:xfrm rot="2100000" flipV="1">
            <a:off x="7974957" y="465794"/>
            <a:ext cx="0" cy="33798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Łącznik prosty 40"/>
          <p:cNvCxnSpPr/>
          <p:nvPr/>
        </p:nvCxnSpPr>
        <p:spPr>
          <a:xfrm rot="2100000" flipV="1">
            <a:off x="9448974" y="480447"/>
            <a:ext cx="0" cy="33798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ole tekstowe 24"/>
          <p:cNvSpPr txBox="1"/>
          <p:nvPr/>
        </p:nvSpPr>
        <p:spPr>
          <a:xfrm>
            <a:off x="8182127" y="236788"/>
            <a:ext cx="1007007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pl-PL" dirty="0" smtClean="0"/>
              <a:t>B= 3,0 m</a:t>
            </a:r>
            <a:endParaRPr lang="en-GB" dirty="0"/>
          </a:p>
        </p:txBody>
      </p:sp>
      <p:cxnSp>
        <p:nvCxnSpPr>
          <p:cNvPr id="43" name="Łącznik prosty 42"/>
          <p:cNvCxnSpPr/>
          <p:nvPr/>
        </p:nvCxnSpPr>
        <p:spPr>
          <a:xfrm flipH="1">
            <a:off x="9428544" y="1038753"/>
            <a:ext cx="1087056" cy="1392859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Łącznik prosty 45"/>
          <p:cNvCxnSpPr/>
          <p:nvPr/>
        </p:nvCxnSpPr>
        <p:spPr>
          <a:xfrm rot="5400000">
            <a:off x="5867531" y="1699173"/>
            <a:ext cx="146487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Łącznik prosty 46"/>
          <p:cNvCxnSpPr/>
          <p:nvPr/>
        </p:nvCxnSpPr>
        <p:spPr>
          <a:xfrm rot="2100000" flipV="1">
            <a:off x="6613738" y="2200917"/>
            <a:ext cx="0" cy="33798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Łącznik prosty 47"/>
          <p:cNvCxnSpPr/>
          <p:nvPr/>
        </p:nvCxnSpPr>
        <p:spPr>
          <a:xfrm rot="2100000" flipV="1">
            <a:off x="6614690" y="854833"/>
            <a:ext cx="0" cy="33798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ole tekstowe 48"/>
          <p:cNvSpPr txBox="1"/>
          <p:nvPr/>
        </p:nvSpPr>
        <p:spPr>
          <a:xfrm rot="16200000">
            <a:off x="5898785" y="1558437"/>
            <a:ext cx="107753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pl-PL" dirty="0" smtClean="0"/>
              <a:t>D = 2,8 m</a:t>
            </a:r>
            <a:endParaRPr lang="en-GB" dirty="0"/>
          </a:p>
        </p:txBody>
      </p:sp>
      <p:cxnSp>
        <p:nvCxnSpPr>
          <p:cNvPr id="50" name="Łącznik prosty 49"/>
          <p:cNvCxnSpPr/>
          <p:nvPr/>
        </p:nvCxnSpPr>
        <p:spPr>
          <a:xfrm rot="5400000">
            <a:off x="5883435" y="3139733"/>
            <a:ext cx="146487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ole tekstowe 51"/>
          <p:cNvSpPr txBox="1"/>
          <p:nvPr/>
        </p:nvSpPr>
        <p:spPr>
          <a:xfrm rot="16200000">
            <a:off x="6238262" y="2525836"/>
            <a:ext cx="42351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pl-PL" dirty="0" smtClean="0"/>
              <a:t>h1</a:t>
            </a:r>
            <a:endParaRPr lang="en-GB" dirty="0"/>
          </a:p>
        </p:txBody>
      </p:sp>
      <p:cxnSp>
        <p:nvCxnSpPr>
          <p:cNvPr id="53" name="Łącznik prosty 52"/>
          <p:cNvCxnSpPr/>
          <p:nvPr/>
        </p:nvCxnSpPr>
        <p:spPr>
          <a:xfrm rot="2100000" flipV="1">
            <a:off x="6622221" y="2764402"/>
            <a:ext cx="0" cy="33798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Łącznik prosty 53"/>
          <p:cNvCxnSpPr/>
          <p:nvPr/>
        </p:nvCxnSpPr>
        <p:spPr>
          <a:xfrm rot="2100000" flipV="1">
            <a:off x="6628724" y="3633995"/>
            <a:ext cx="0" cy="33798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pole tekstowe 54"/>
          <p:cNvSpPr txBox="1"/>
          <p:nvPr/>
        </p:nvSpPr>
        <p:spPr>
          <a:xfrm rot="16200000">
            <a:off x="6196409" y="3196457"/>
            <a:ext cx="42351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pl-PL" dirty="0" smtClean="0"/>
              <a:t>h2</a:t>
            </a:r>
            <a:endParaRPr lang="en-GB" dirty="0"/>
          </a:p>
        </p:txBody>
      </p:sp>
      <p:sp>
        <p:nvSpPr>
          <p:cNvPr id="56" name="pole tekstowe 55"/>
          <p:cNvSpPr txBox="1"/>
          <p:nvPr/>
        </p:nvSpPr>
        <p:spPr>
          <a:xfrm>
            <a:off x="11086833" y="1831787"/>
            <a:ext cx="83978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pl-PL" dirty="0" smtClean="0"/>
              <a:t>Grunt I</a:t>
            </a:r>
          </a:p>
        </p:txBody>
      </p:sp>
      <p:sp>
        <p:nvSpPr>
          <p:cNvPr id="58" name="pole tekstowe 57"/>
          <p:cNvSpPr txBox="1"/>
          <p:nvPr/>
        </p:nvSpPr>
        <p:spPr>
          <a:xfrm>
            <a:off x="11114777" y="3104041"/>
            <a:ext cx="897490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pl-PL" dirty="0" smtClean="0"/>
              <a:t>Grunt II</a:t>
            </a:r>
          </a:p>
        </p:txBody>
      </p:sp>
      <p:sp>
        <p:nvSpPr>
          <p:cNvPr id="59" name="pole tekstowe 58"/>
          <p:cNvSpPr txBox="1"/>
          <p:nvPr/>
        </p:nvSpPr>
        <p:spPr>
          <a:xfrm>
            <a:off x="11080612" y="3965157"/>
            <a:ext cx="95519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pl-PL" dirty="0" smtClean="0"/>
              <a:t>Grunt III</a:t>
            </a:r>
          </a:p>
        </p:txBody>
      </p:sp>
      <p:sp>
        <p:nvSpPr>
          <p:cNvPr id="60" name="pole tekstowe 59"/>
          <p:cNvSpPr txBox="1"/>
          <p:nvPr/>
        </p:nvSpPr>
        <p:spPr>
          <a:xfrm>
            <a:off x="11100560" y="2468441"/>
            <a:ext cx="83978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pl-PL" dirty="0" smtClean="0"/>
              <a:t>Grunt I</a:t>
            </a:r>
          </a:p>
        </p:txBody>
      </p:sp>
    </p:spTree>
    <p:extLst>
      <p:ext uri="{BB962C8B-B14F-4D97-AF65-F5344CB8AC3E}">
        <p14:creationId xmlns:p14="http://schemas.microsoft.com/office/powerpoint/2010/main" val="351606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5" grpId="0" animBg="1"/>
      <p:bldP spid="16" grpId="0" animBg="1"/>
      <p:bldP spid="10" grpId="0" animBg="1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Łącznik prosty 8"/>
          <p:cNvCxnSpPr/>
          <p:nvPr/>
        </p:nvCxnSpPr>
        <p:spPr>
          <a:xfrm flipV="1">
            <a:off x="4953966" y="3807013"/>
            <a:ext cx="7238034" cy="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14"/>
          <p:cNvCxnSpPr/>
          <p:nvPr/>
        </p:nvCxnSpPr>
        <p:spPr>
          <a:xfrm flipV="1">
            <a:off x="4953966" y="1021293"/>
            <a:ext cx="1933935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54">
            <a:extLst>
              <a:ext uri="{FF2B5EF4-FFF2-40B4-BE49-F238E27FC236}">
                <a16:creationId xmlns:a16="http://schemas.microsoft.com/office/drawing/2014/main" id="{866BED05-5887-2143-9B98-153366D61B6C}"/>
              </a:ext>
            </a:extLst>
          </p:cNvPr>
          <p:cNvSpPr/>
          <p:nvPr/>
        </p:nvSpPr>
        <p:spPr>
          <a:xfrm>
            <a:off x="5745050" y="3807014"/>
            <a:ext cx="6446950" cy="3050985"/>
          </a:xfrm>
          <a:prstGeom prst="rect">
            <a:avLst/>
          </a:prstGeom>
          <a:blipFill>
            <a:blip r:embed="rId2">
              <a:alphaModFix amt="36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Łącznik prosty 17"/>
          <p:cNvCxnSpPr/>
          <p:nvPr/>
        </p:nvCxnSpPr>
        <p:spPr>
          <a:xfrm>
            <a:off x="6887901" y="1021292"/>
            <a:ext cx="1087056" cy="13928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54">
            <a:extLst>
              <a:ext uri="{FF2B5EF4-FFF2-40B4-BE49-F238E27FC236}">
                <a16:creationId xmlns:a16="http://schemas.microsoft.com/office/drawing/2014/main" id="{866BED05-5887-2143-9B98-153366D61B6C}"/>
              </a:ext>
            </a:extLst>
          </p:cNvPr>
          <p:cNvSpPr/>
          <p:nvPr/>
        </p:nvSpPr>
        <p:spPr>
          <a:xfrm>
            <a:off x="5745050" y="1021288"/>
            <a:ext cx="2285702" cy="1392860"/>
          </a:xfrm>
          <a:prstGeom prst="rect">
            <a:avLst/>
          </a:prstGeom>
          <a:blipFill>
            <a:blip r:embed="rId3" cstate="print">
              <a:alphaModFix amt="3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rójkąt równoramienny 27"/>
          <p:cNvSpPr/>
          <p:nvPr/>
        </p:nvSpPr>
        <p:spPr>
          <a:xfrm rot="9850270">
            <a:off x="7098885" y="765087"/>
            <a:ext cx="1461039" cy="1788049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19"/>
          <p:cNvCxnSpPr/>
          <p:nvPr/>
        </p:nvCxnSpPr>
        <p:spPr>
          <a:xfrm>
            <a:off x="6940581" y="1021288"/>
            <a:ext cx="530409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54">
            <a:extLst>
              <a:ext uri="{FF2B5EF4-FFF2-40B4-BE49-F238E27FC236}">
                <a16:creationId xmlns:a16="http://schemas.microsoft.com/office/drawing/2014/main" id="{866BED05-5887-2143-9B98-153366D61B6C}"/>
              </a:ext>
            </a:extLst>
          </p:cNvPr>
          <p:cNvSpPr/>
          <p:nvPr/>
        </p:nvSpPr>
        <p:spPr>
          <a:xfrm>
            <a:off x="5745050" y="2414152"/>
            <a:ext cx="6446950" cy="1392862"/>
          </a:xfrm>
          <a:prstGeom prst="rect">
            <a:avLst/>
          </a:prstGeom>
          <a:blipFill>
            <a:blip r:embed="rId4">
              <a:alphaModFix amt="3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cxnSp>
        <p:nvCxnSpPr>
          <p:cNvPr id="17" name="Łącznik prosty 16"/>
          <p:cNvCxnSpPr/>
          <p:nvPr/>
        </p:nvCxnSpPr>
        <p:spPr>
          <a:xfrm flipV="1">
            <a:off x="4953966" y="2414151"/>
            <a:ext cx="7238034" cy="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30">
            <a:extLst>
              <a:ext uri="{FF2B5EF4-FFF2-40B4-BE49-F238E27FC236}">
                <a16:creationId xmlns:a16="http://schemas.microsoft.com/office/drawing/2014/main" id="{32DB5B9D-7D8E-C340-B462-996659552496}"/>
              </a:ext>
            </a:extLst>
          </p:cNvPr>
          <p:cNvSpPr/>
          <p:nvPr/>
        </p:nvSpPr>
        <p:spPr>
          <a:xfrm>
            <a:off x="0" y="0"/>
            <a:ext cx="12244680" cy="6858000"/>
          </a:xfrm>
          <a:prstGeom prst="rect">
            <a:avLst/>
          </a:prstGeom>
          <a:pattFill prst="lgGrid">
            <a:fgClr>
              <a:srgbClr val="ECECE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uadroTexto 238">
                <a:extLst>
                  <a:ext uri="{FF2B5EF4-FFF2-40B4-BE49-F238E27FC236}">
                    <a16:creationId xmlns:a16="http://schemas.microsoft.com/office/drawing/2014/main" id="{77FEFAFB-C0B3-F24F-B354-0CE16D90C72C}"/>
                  </a:ext>
                </a:extLst>
              </p:cNvPr>
              <p:cNvSpPr txBox="1"/>
              <p:nvPr/>
            </p:nvSpPr>
            <p:spPr>
              <a:xfrm>
                <a:off x="-7081" y="123531"/>
                <a:ext cx="5720306" cy="9410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l-PL" sz="3500" b="1" cap="all" dirty="0" smtClean="0">
                    <a:solidFill>
                      <a:schemeClr val="accent4"/>
                    </a:solidFill>
                    <a:latin typeface="Tw Cen MT" panose="020B0602020104020603" pitchFamily="34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NAPRĘŻENIA NORMALNE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l-PL" sz="3000" dirty="0" smtClean="0">
                    <a:solidFill>
                      <a:prstClr val="black"/>
                    </a:solidFill>
                    <a:latin typeface="Tw Cen MT" panose="020B0602020104020603" pitchFamily="34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powstają w III</a:t>
                </a:r>
                <a:r>
                  <a:rPr kumimoji="0" lang="pl-PL" sz="3000" i="0" u="none" strike="noStrike" kern="1200" spc="0" normalizeH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w Cen MT" panose="020B0602020104020603" pitchFamily="34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 fazie budowy</a:t>
                </a:r>
              </a:p>
              <a:p>
                <a:pPr lvl="0"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1600" u="sng" dirty="0" smtClean="0"/>
              </a:p>
              <a:p>
                <a:pPr lvl="0"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r>
                  <a:rPr lang="pl-PL" sz="1600" u="sng" dirty="0" smtClean="0"/>
                  <a:t>DLA </a:t>
                </a:r>
                <a:r>
                  <a:rPr lang="pl-PL" sz="1600" u="sng" dirty="0"/>
                  <a:t>STOPY NIESYMETRYCZNEJ </a:t>
                </a:r>
                <a:r>
                  <a:rPr lang="pl-PL" sz="1600" dirty="0"/>
                  <a:t>opisywane są wzorem [zał. 2, pkt 3 normy PN-81/B-03020]:</a:t>
                </a:r>
              </a:p>
              <a:p>
                <a:pPr lvl="0"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1600" b="1" i="1" dirty="0">
                  <a:latin typeface="Cambria Math" panose="02040503050406030204" pitchFamily="18" charset="0"/>
                </a:endParaRPr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r>
                            <a:rPr lang="pl-PL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𝒛𝒒</m:t>
                          </m:r>
                        </m:sub>
                      </m:sSub>
                      <m:r>
                        <a:rPr lang="pl-PL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l-PL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pl-PL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𝒒</m:t>
                          </m:r>
                        </m:e>
                        <m:sub>
                          <m:r>
                            <a:rPr lang="pl-PL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pl-PL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pl-PL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𝜼</m:t>
                          </m:r>
                        </m:e>
                        <m:sub>
                          <m:r>
                            <a:rPr lang="pl-PL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  <m:r>
                            <a:rPr lang="pl-PL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pl-PL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l-PL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pl-PL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𝒒</m:t>
                          </m:r>
                        </m:e>
                        <m:sub>
                          <m:r>
                            <a:rPr lang="pl-PL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pl-PL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pl-PL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𝜼</m:t>
                          </m:r>
                        </m:e>
                        <m:sub>
                          <m:r>
                            <a:rPr lang="pl-PL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  <m:r>
                            <a:rPr lang="pl-PL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pl-PL" sz="2400" b="1" dirty="0">
                  <a:solidFill>
                    <a:srgbClr val="FF0000"/>
                  </a:solidFill>
                </a:endParaRPr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r>
                  <a:rPr lang="pl-PL" sz="1400" dirty="0" smtClean="0"/>
                  <a:t>gdzie</a:t>
                </a:r>
                <a:r>
                  <a:rPr lang="pl-PL" sz="1400" dirty="0"/>
                  <a:t>:</a:t>
                </a:r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e>
                      <m:sub>
                        <m: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𝒛𝒒</m:t>
                        </m:r>
                      </m:sub>
                    </m:sSub>
                  </m:oMath>
                </a14:m>
                <a:r>
                  <a:rPr lang="pl-PL" sz="1600" dirty="0"/>
                  <a:t>- naprężenie normalne w środku i-tej warstwy</a:t>
                </a:r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pl-PL" sz="1600" dirty="0"/>
                  <a:t>,</a:t>
                </a:r>
                <a:r>
                  <a:rPr lang="pl-PL" sz="1600" b="1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pl-PL" sz="1600" dirty="0"/>
                  <a:t>– naprężenie średnie pod </a:t>
                </a:r>
                <a:r>
                  <a:rPr lang="pl-PL" sz="1600" dirty="0" smtClean="0"/>
                  <a:t>fundamentem</a:t>
                </a:r>
                <a:endParaRPr lang="pl-PL" sz="1600" dirty="0"/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1000" dirty="0">
                  <a:solidFill>
                    <a:srgbClr val="FF0000"/>
                  </a:solidFill>
                </a:endParaRPr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pl-PL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l-PL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l-PL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pl-PL" sz="1600" i="1">
                                  <a:latin typeface="Cambria Math" panose="02040503050406030204" pitchFamily="18" charset="0"/>
                                </a:rPr>
                                <m:t>𝑚𝑖𝑛</m:t>
                              </m:r>
                            </m:sub>
                          </m:sSub>
                          <m:r>
                            <a:rPr lang="pl-PL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pl-PL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pl-PL" sz="16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pl-PL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l-PL" sz="1600" i="1">
                          <a:latin typeface="Cambria Math" panose="02040503050406030204" pitchFamily="18" charset="0"/>
                        </a:rPr>
                        <m:t>                                     </m:t>
                      </m:r>
                      <m:sSub>
                        <m:sSubPr>
                          <m:ctrlPr>
                            <a:rPr lang="pl-PL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pl-PL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l-PL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l-PL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pl-PL" sz="1600" i="1"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  <m:r>
                            <a:rPr lang="pl-PL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pl-PL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pl-PL" sz="16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pl-PL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l-PL" sz="1600" dirty="0">
                  <a:solidFill>
                    <a:srgbClr val="FF0000"/>
                  </a:solidFill>
                </a:endParaRPr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900" dirty="0">
                  <a:solidFill>
                    <a:srgbClr val="FF0000"/>
                  </a:solidFill>
                </a:endParaRPr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pl-PL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𝑚𝑖𝑛</m:t>
                        </m:r>
                      </m:sub>
                    </m:sSub>
                    <m:r>
                      <a:rPr lang="pl-PL" sz="15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l-PL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l-PL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pl-PL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𝑘𝐺</m:t>
                            </m:r>
                          </m:sub>
                        </m:sSub>
                        <m:r>
                          <a:rPr lang="pl-PL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pl-PL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pl-PL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  <m:r>
                          <a:rPr lang="pl-PL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pl-PL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pl-PL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𝑘𝑄</m:t>
                            </m:r>
                          </m:sub>
                        </m:sSub>
                      </m:num>
                      <m:den>
                        <m:r>
                          <a:rPr lang="pl-PL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pl-PL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pl-PL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den>
                    </m:f>
                    <m:d>
                      <m:dPr>
                        <m:ctrlPr>
                          <a:rPr lang="pl-PL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l-PL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pl-PL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l-PL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  <m:sSub>
                              <m:sSubPr>
                                <m:ctrlPr>
                                  <a:rPr lang="pl-PL" sz="15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l-PL" sz="15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pl-PL" sz="15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𝐿𝑄</m:t>
                                </m:r>
                              </m:sub>
                            </m:sSub>
                          </m:num>
                          <m:den>
                            <m:r>
                              <a:rPr lang="pl-PL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</m:t>
                            </m:r>
                          </m:den>
                        </m:f>
                      </m:e>
                    </m:d>
                  </m:oMath>
                </a14:m>
                <a:r>
                  <a:rPr lang="pl-PL" sz="15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l-PL" sz="1500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1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  <m:r>
                          <a:rPr lang="pl-PL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pl-PL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pl-PL" sz="1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𝑎𝑥</m:t>
                        </m:r>
                      </m:sub>
                    </m:sSub>
                    <m:r>
                      <a:rPr lang="pl-PL" sz="15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l-PL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l-PL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pl-PL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𝑘𝐺</m:t>
                            </m:r>
                          </m:sub>
                        </m:sSub>
                        <m:r>
                          <a:rPr lang="pl-PL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pl-PL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pl-PL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  <m:r>
                          <a:rPr lang="pl-PL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pl-PL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pl-PL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𝑘𝑄</m:t>
                            </m:r>
                          </m:sub>
                        </m:sSub>
                      </m:num>
                      <m:den>
                        <m:r>
                          <a:rPr lang="pl-PL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pl-PL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pl-PL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den>
                    </m:f>
                    <m:d>
                      <m:dPr>
                        <m:ctrlPr>
                          <a:rPr lang="pl-PL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l-PL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pl-PL" sz="1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pl-PL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l-PL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  <m:sSub>
                              <m:sSubPr>
                                <m:ctrlPr>
                                  <a:rPr lang="pl-PL" sz="15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l-PL" sz="15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pl-PL" sz="15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𝐿𝑄</m:t>
                                </m:r>
                              </m:sub>
                            </m:sSub>
                          </m:num>
                          <m:den>
                            <m:r>
                              <a:rPr lang="pl-PL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</m:t>
                            </m:r>
                          </m:den>
                        </m:f>
                      </m:e>
                    </m:d>
                  </m:oMath>
                </a14:m>
                <a:r>
                  <a:rPr lang="pl-PL" sz="15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900" dirty="0">
                  <a:solidFill>
                    <a:srgbClr val="FF0000"/>
                  </a:solidFill>
                </a:endParaRPr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1600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pl-PL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pl-PL" sz="160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pl-PL" sz="16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l-PL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pl-PL" sz="1600" i="1">
                              <a:latin typeface="Cambria Math" panose="02040503050406030204" pitchFamily="18" charset="0"/>
                            </a:rPr>
                            <m:t>𝑚𝑖𝑛</m:t>
                          </m:r>
                        </m:sub>
                      </m:sSub>
                      <m:r>
                        <a:rPr lang="pl-PL" sz="16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pl-PL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sz="1600" i="1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pl-PL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pl-PL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-PL" sz="16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pl-PL" sz="1600" i="1">
                                      <a:latin typeface="Cambria Math" panose="02040503050406030204" pitchFamily="18" charset="0"/>
                                    </a:rPr>
                                    <m:t>𝑚𝑎𝑥</m:t>
                                  </m:r>
                                </m:sub>
                              </m:sSub>
                              <m:r>
                                <a:rPr lang="pl-PL" sz="16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pl-PL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-PL" sz="16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pl-PL" sz="1600" i="1">
                                      <a:latin typeface="Cambria Math" panose="02040503050406030204" pitchFamily="18" charset="0"/>
                                    </a:rPr>
                                    <m:t>𝑚𝑖𝑛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pl-PL" sz="16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pl-PL" sz="1600" dirty="0">
                  <a:solidFill>
                    <a:srgbClr val="FF0000"/>
                  </a:solidFill>
                </a:endParaRPr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𝜼</m:t>
                        </m:r>
                      </m:e>
                      <m:sub>
                        <m: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pl-PL" sz="1600" dirty="0"/>
                  <a:t>- </a:t>
                </a:r>
                <a:r>
                  <a:rPr lang="pl-PL" sz="1400" dirty="0"/>
                  <a:t>współczynnik rozkładu naprężenia </a:t>
                </a:r>
                <a:r>
                  <a:rPr lang="pl-PL" sz="1400" u="sng" dirty="0"/>
                  <a:t>pod narożem</a:t>
                </a:r>
                <a:r>
                  <a:rPr lang="pl-PL" sz="1400" dirty="0"/>
                  <a:t> obszaru obciążonego </a:t>
                </a:r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r>
                  <a:rPr lang="pl-PL" sz="1400" dirty="0"/>
                  <a:t>        równomiernie</a:t>
                </a:r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𝜼</m:t>
                        </m:r>
                      </m:e>
                      <m:sub>
                        <m: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  <m: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pl-PL" sz="1600" dirty="0"/>
                  <a:t>- </a:t>
                </a:r>
                <a:r>
                  <a:rPr lang="pl-PL" sz="1400" dirty="0"/>
                  <a:t>współczynnik rozkładu naprężenia wyznaczony z nomogramu (z/a, c/a)</a:t>
                </a:r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𝜼</m:t>
                        </m:r>
                      </m:e>
                      <m:sub>
                        <m: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  <m:r>
                          <a:rPr lang="pl-PL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pl-PL" sz="1600" dirty="0"/>
                  <a:t>- </a:t>
                </a:r>
                <a:r>
                  <a:rPr lang="pl-PL" sz="1400" dirty="0"/>
                  <a:t>współczynnik rozkładu naprężenia wyznaczony z nomogramu (z/c, b/c)</a:t>
                </a:r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1600" dirty="0"/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1600" dirty="0"/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2800" dirty="0"/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2800" dirty="0"/>
              </a:p>
              <a:p>
                <a:pPr lvl="0">
                  <a:defRPr/>
                </a:pPr>
                <a:endParaRPr lang="pl-PL" sz="2800" b="0" i="1" dirty="0" smtClean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endParaRPr kumimoji="0" lang="pl-PL" sz="2000" i="0" u="none" strike="noStrike" kern="1200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77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endParaRPr kumimoji="0" lang="en-US" sz="3500" i="0" u="none" strike="noStrike" kern="1200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77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mc:Choice>
        <mc:Fallback xmlns="">
          <p:sp>
            <p:nvSpPr>
              <p:cNvPr id="22" name="CuadroTexto 238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77FEFAFB-C0B3-F24F-B354-0CE16D90C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081" y="123531"/>
                <a:ext cx="5720306" cy="9410077"/>
              </a:xfrm>
              <a:prstGeom prst="rect">
                <a:avLst/>
              </a:prstGeom>
              <a:blipFill rotWithShape="0">
                <a:blip r:embed="rId5"/>
                <a:stretch>
                  <a:fillRect l="-3198" t="-972" r="-53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Łącznik prosty 11"/>
          <p:cNvCxnSpPr/>
          <p:nvPr/>
        </p:nvCxnSpPr>
        <p:spPr>
          <a:xfrm>
            <a:off x="8679051" y="599727"/>
            <a:ext cx="1" cy="6472404"/>
          </a:xfrm>
          <a:prstGeom prst="line">
            <a:avLst/>
          </a:prstGeom>
          <a:ln w="63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22"/>
          <p:cNvCxnSpPr/>
          <p:nvPr/>
        </p:nvCxnSpPr>
        <p:spPr>
          <a:xfrm flipH="1">
            <a:off x="7245098" y="1021292"/>
            <a:ext cx="1433954" cy="2785720"/>
          </a:xfrm>
          <a:prstGeom prst="line">
            <a:avLst/>
          </a:prstGeom>
          <a:ln w="2222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Łącznik prosty 30"/>
          <p:cNvCxnSpPr/>
          <p:nvPr/>
        </p:nvCxnSpPr>
        <p:spPr>
          <a:xfrm>
            <a:off x="7974957" y="2414148"/>
            <a:ext cx="159776" cy="52209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Łącznik prosty 31"/>
          <p:cNvCxnSpPr/>
          <p:nvPr/>
        </p:nvCxnSpPr>
        <p:spPr>
          <a:xfrm>
            <a:off x="8134733" y="2926080"/>
            <a:ext cx="154849" cy="42730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33"/>
          <p:cNvCxnSpPr/>
          <p:nvPr/>
        </p:nvCxnSpPr>
        <p:spPr>
          <a:xfrm>
            <a:off x="8289582" y="3353387"/>
            <a:ext cx="283401" cy="350461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Łącznik prosty 28"/>
          <p:cNvCxnSpPr/>
          <p:nvPr/>
        </p:nvCxnSpPr>
        <p:spPr>
          <a:xfrm flipH="1">
            <a:off x="9327352" y="3139733"/>
            <a:ext cx="1188248" cy="1591437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32"/>
          <p:cNvCxnSpPr>
            <a:endCxn id="16" idx="2"/>
          </p:cNvCxnSpPr>
          <p:nvPr/>
        </p:nvCxnSpPr>
        <p:spPr>
          <a:xfrm flipH="1">
            <a:off x="8968525" y="4731170"/>
            <a:ext cx="351746" cy="2126829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Obraz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6615" y="505992"/>
            <a:ext cx="4158934" cy="635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6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6" grpId="0" animBg="1"/>
      <p:bldP spid="10" grpId="0" animBg="1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30">
            <a:extLst>
              <a:ext uri="{FF2B5EF4-FFF2-40B4-BE49-F238E27FC236}">
                <a16:creationId xmlns:a16="http://schemas.microsoft.com/office/drawing/2014/main" id="{32DB5B9D-7D8E-C340-B462-996659552496}"/>
              </a:ext>
            </a:extLst>
          </p:cNvPr>
          <p:cNvSpPr/>
          <p:nvPr/>
        </p:nvSpPr>
        <p:spPr>
          <a:xfrm>
            <a:off x="0" y="1"/>
            <a:ext cx="5318760" cy="6858000"/>
          </a:xfrm>
          <a:prstGeom prst="rect">
            <a:avLst/>
          </a:prstGeom>
          <a:pattFill prst="lgGrid">
            <a:fgClr>
              <a:srgbClr val="ECECE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uadroTexto 238">
                <a:extLst>
                  <a:ext uri="{FF2B5EF4-FFF2-40B4-BE49-F238E27FC236}">
                    <a16:creationId xmlns:a16="http://schemas.microsoft.com/office/drawing/2014/main" id="{77FEFAFB-C0B3-F24F-B354-0CE16D90C72C}"/>
                  </a:ext>
                </a:extLst>
              </p:cNvPr>
              <p:cNvSpPr txBox="1"/>
              <p:nvPr/>
            </p:nvSpPr>
            <p:spPr>
              <a:xfrm>
                <a:off x="142859" y="123531"/>
                <a:ext cx="5055549" cy="81744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l-PL" sz="3000" b="1" cap="all" dirty="0" smtClean="0">
                    <a:solidFill>
                      <a:schemeClr val="accent4"/>
                    </a:solidFill>
                    <a:latin typeface="Tw Cen MT" panose="020B0602020104020603" pitchFamily="34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NAPRĘŻENIA NORMALNE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l-PL" sz="3000" noProof="0" dirty="0" smtClean="0">
                    <a:solidFill>
                      <a:prstClr val="black"/>
                    </a:solidFill>
                    <a:latin typeface="Tw Cen MT" panose="020B0602020104020603" pitchFamily="34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Można podzielić na naprężenia </a:t>
                </a:r>
                <a:r>
                  <a:rPr lang="pl-PL" sz="3000" b="1" noProof="0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  <a:latin typeface="Tw Cen MT" panose="020B0602020104020603" pitchFamily="34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wtórne</a:t>
                </a:r>
                <a:r>
                  <a:rPr lang="pl-PL" sz="3000" noProof="0" dirty="0" smtClean="0">
                    <a:solidFill>
                      <a:prstClr val="black"/>
                    </a:solidFill>
                    <a:latin typeface="Tw Cen MT" panose="020B0602020104020603" pitchFamily="34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 i </a:t>
                </a:r>
                <a:r>
                  <a:rPr lang="pl-PL" sz="3000" b="1" noProof="0" dirty="0" smtClean="0">
                    <a:solidFill>
                      <a:srgbClr val="92D050"/>
                    </a:solidFill>
                    <a:latin typeface="Tw Cen MT" panose="020B0602020104020603" pitchFamily="34" charset="77"/>
                    <a:ea typeface="Open Sans" panose="020B0606030504020204" pitchFamily="34" charset="0"/>
                    <a:cs typeface="Open Sans" panose="020B0606030504020204" pitchFamily="34" charset="0"/>
                  </a:rPr>
                  <a:t>dodatkowe</a:t>
                </a:r>
                <a:endParaRPr kumimoji="0" lang="pl-PL" sz="3000" b="1" i="0" u="none" strike="noStrike" kern="1200" spc="0" normalizeH="0" noProof="0" dirty="0" smtClean="0">
                  <a:ln>
                    <a:noFill/>
                  </a:ln>
                  <a:solidFill>
                    <a:srgbClr val="92D050"/>
                  </a:solidFill>
                  <a:effectLst/>
                  <a:uLnTx/>
                  <a:uFillTx/>
                  <a:latin typeface="Tw Cen MT" panose="020B0602020104020603" pitchFamily="34" charset="77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500" i="0" u="none" strike="noStrike" kern="1200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77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r>
                  <a:rPr lang="pl-PL" sz="2000" b="1" dirty="0"/>
                  <a:t>Naprężenia wtórne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e>
                      <m:sub>
                        <m:r>
                          <a:rPr lang="pl-PL" sz="2000" b="1" i="1">
                            <a:latin typeface="Cambria Math" panose="02040503050406030204" pitchFamily="18" charset="0"/>
                          </a:rPr>
                          <m:t>𝒛𝒔</m:t>
                        </m:r>
                      </m:sub>
                    </m:sSub>
                  </m:oMath>
                </a14:m>
                <a:endParaRPr lang="pl-PL" sz="2000" b="1" dirty="0"/>
              </a:p>
              <a:p>
                <a:pPr lvl="0"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r>
                  <a:rPr lang="pl-PL" sz="2000" dirty="0"/>
                  <a:t>Stanowią tę część </a:t>
                </a:r>
                <a:r>
                  <a:rPr lang="pl-PL" sz="2000" dirty="0" err="1"/>
                  <a:t>naprężeń</a:t>
                </a:r>
                <a:r>
                  <a:rPr lang="pl-PL" sz="2000" dirty="0"/>
                  <a:t> normalnych, które uzupełniają ”ubytek” po </a:t>
                </a:r>
                <a:r>
                  <a:rPr lang="pl-PL" sz="2000" b="1" dirty="0"/>
                  <a:t>odprężeniu gruntu.</a:t>
                </a:r>
                <a:r>
                  <a:rPr lang="pl-PL" sz="2000" dirty="0"/>
                  <a:t> </a:t>
                </a:r>
              </a:p>
              <a:p>
                <a:pPr lvl="0"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0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r>
                            <a:rPr lang="pl-PL" sz="2000" b="1" i="1">
                              <a:latin typeface="Cambria Math" panose="02040503050406030204" pitchFamily="18" charset="0"/>
                            </a:rPr>
                            <m:t>𝒛𝒔</m:t>
                          </m:r>
                        </m:sub>
                      </m:sSub>
                      <m:r>
                        <a:rPr lang="pl-PL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pl-PL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pl-PL" sz="2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2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pl-PL" sz="2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𝒛</m:t>
                              </m:r>
                              <m:r>
                                <a:rPr lang="pl-PL" sz="2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pl-PL" sz="2000" dirty="0" smtClean="0"/>
              </a:p>
              <a:p>
                <a:pPr lvl="0"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2000" dirty="0"/>
              </a:p>
              <a:p>
                <a:pPr lvl="0"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r>
                  <a:rPr lang="pl-PL" sz="2000" b="1" dirty="0"/>
                  <a:t>Naprężenia dodatkowe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e>
                      <m:sub>
                        <m:r>
                          <a:rPr lang="pl-PL" sz="2000" b="1" i="1">
                            <a:latin typeface="Cambria Math" panose="02040503050406030204" pitchFamily="18" charset="0"/>
                          </a:rPr>
                          <m:t>𝒛𝒅</m:t>
                        </m:r>
                      </m:sub>
                    </m:sSub>
                  </m:oMath>
                </a14:m>
                <a:r>
                  <a:rPr lang="pl-PL" sz="2000" dirty="0">
                    <a:solidFill>
                      <a:srgbClr val="FF0000"/>
                    </a:solidFill>
                  </a:rPr>
                  <a:t> </a:t>
                </a:r>
                <a:r>
                  <a:rPr lang="pl-PL" sz="2000" dirty="0"/>
                  <a:t>to pozostała część </a:t>
                </a:r>
                <a:r>
                  <a:rPr lang="pl-PL" sz="2000" dirty="0" err="1"/>
                  <a:t>naprężeń</a:t>
                </a:r>
                <a:r>
                  <a:rPr lang="pl-PL" sz="2000" dirty="0"/>
                  <a:t> normalnych</a:t>
                </a:r>
              </a:p>
              <a:p>
                <a:pPr lvl="0"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1000" dirty="0">
                  <a:solidFill>
                    <a:srgbClr val="FF0000"/>
                  </a:solidFill>
                </a:endParaRPr>
              </a:p>
              <a:p>
                <a:pPr lvl="0"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0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r>
                            <a:rPr lang="pl-PL" sz="2000" b="1" i="1">
                              <a:latin typeface="Cambria Math" panose="02040503050406030204" pitchFamily="18" charset="0"/>
                            </a:rPr>
                            <m:t>𝒛𝒅</m:t>
                          </m:r>
                        </m:sub>
                      </m:sSub>
                      <m:r>
                        <a:rPr lang="pl-PL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l-PL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r>
                            <a:rPr lang="pl-PL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𝒛𝒒</m:t>
                          </m:r>
                        </m:sub>
                      </m:sSub>
                      <m:r>
                        <a:rPr lang="pl-PL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̅"/>
                          <m:ctrlPr>
                            <a:rPr lang="pl-PL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pl-PL" sz="2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2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pl-PL" sz="2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𝒛</m:t>
                              </m:r>
                              <m:r>
                                <a:rPr lang="pl-PL" sz="2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pl-PL" sz="2000" dirty="0" smtClean="0"/>
              </a:p>
              <a:p>
                <a:pPr lvl="0"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2000" dirty="0"/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r>
                  <a:rPr lang="pl-PL" sz="2000" b="1" dirty="0"/>
                  <a:t>Naprężenia całkowite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e>
                      <m:sub>
                        <m:r>
                          <a:rPr lang="pl-PL" sz="2000" b="1" i="1">
                            <a:latin typeface="Cambria Math" panose="02040503050406030204" pitchFamily="18" charset="0"/>
                          </a:rPr>
                          <m:t>𝒛𝒕</m:t>
                        </m:r>
                      </m:sub>
                    </m:sSub>
                  </m:oMath>
                </a14:m>
                <a:r>
                  <a:rPr lang="pl-PL" sz="2000" dirty="0">
                    <a:solidFill>
                      <a:srgbClr val="FF0000"/>
                    </a:solidFill>
                  </a:rPr>
                  <a:t> </a:t>
                </a:r>
                <a:r>
                  <a:rPr lang="pl-PL" sz="2000" dirty="0"/>
                  <a:t>są sumą </a:t>
                </a:r>
                <a:r>
                  <a:rPr lang="pl-PL" sz="2000" dirty="0" err="1"/>
                  <a:t>naprężeń</a:t>
                </a:r>
                <a:r>
                  <a:rPr lang="pl-PL" sz="2000" dirty="0"/>
                  <a:t> pierwotnych i dodatkowych, jakie występują w gruncie po zakończeniu budowy obiektu.</a:t>
                </a:r>
                <a:endParaRPr lang="pl-PL" sz="2000" dirty="0">
                  <a:solidFill>
                    <a:srgbClr val="FF0000"/>
                  </a:solidFill>
                </a:endParaRPr>
              </a:p>
              <a:p>
                <a:pPr lvl="0"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2000" dirty="0"/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2800" dirty="0"/>
              </a:p>
              <a:p>
                <a:pPr lvl="0">
                  <a:defRPr/>
                </a:pPr>
                <a:endParaRPr lang="pl-PL" sz="2800" b="0" i="1" dirty="0" smtClean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endParaRPr kumimoji="0" lang="pl-PL" sz="2000" i="0" u="none" strike="noStrike" kern="1200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77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endParaRPr kumimoji="0" lang="en-US" sz="3500" i="0" u="none" strike="noStrike" kern="1200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77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mc:Choice>
        <mc:Fallback xmlns="">
          <p:sp>
            <p:nvSpPr>
              <p:cNvPr id="22" name="CuadroTexto 238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77FEFAFB-C0B3-F24F-B354-0CE16D90C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859" y="123531"/>
                <a:ext cx="5055549" cy="8174417"/>
              </a:xfrm>
              <a:prstGeom prst="rect">
                <a:avLst/>
              </a:prstGeom>
              <a:blipFill rotWithShape="0">
                <a:blip r:embed="rId2"/>
                <a:stretch>
                  <a:fillRect l="-2771" t="-895" r="-3494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408" y="376177"/>
            <a:ext cx="6896307" cy="610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843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30">
            <a:extLst>
              <a:ext uri="{FF2B5EF4-FFF2-40B4-BE49-F238E27FC236}">
                <a16:creationId xmlns:a16="http://schemas.microsoft.com/office/drawing/2014/main" id="{32DB5B9D-7D8E-C340-B462-996659552496}"/>
              </a:ext>
            </a:extLst>
          </p:cNvPr>
          <p:cNvSpPr/>
          <p:nvPr/>
        </p:nvSpPr>
        <p:spPr>
          <a:xfrm>
            <a:off x="0" y="1"/>
            <a:ext cx="11811000" cy="6858000"/>
          </a:xfrm>
          <a:prstGeom prst="rect">
            <a:avLst/>
          </a:prstGeom>
          <a:pattFill prst="lgGrid">
            <a:fgClr>
              <a:srgbClr val="ECECE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uadroTexto 238">
                <a:extLst>
                  <a:ext uri="{FF2B5EF4-FFF2-40B4-BE49-F238E27FC236}">
                    <a16:creationId xmlns:a16="http://schemas.microsoft.com/office/drawing/2014/main" id="{77FEFAFB-C0B3-F24F-B354-0CE16D90C72C}"/>
                  </a:ext>
                </a:extLst>
              </p:cNvPr>
              <p:cNvSpPr txBox="1"/>
              <p:nvPr/>
            </p:nvSpPr>
            <p:spPr>
              <a:xfrm>
                <a:off x="142859" y="123531"/>
                <a:ext cx="11485261" cy="8553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r>
                  <a:rPr lang="pl-PL" sz="2000" b="1" dirty="0"/>
                  <a:t>4.2. Wyznaczenie osiadania fundamentu</a:t>
                </a:r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2000" b="1" dirty="0"/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r>
                  <a:rPr lang="pl-PL" sz="2000" dirty="0" smtClean="0"/>
                  <a:t>Osiadania wyznacza się dzięki wyliczonym wielkościom </a:t>
                </a:r>
                <a:r>
                  <a:rPr lang="pl-PL" sz="2000" dirty="0" err="1"/>
                  <a:t>naprężeń</a:t>
                </a:r>
                <a:r>
                  <a:rPr lang="pl-PL" sz="2000" dirty="0"/>
                  <a:t> w gruncie. Obliczenia przeprowadza</a:t>
                </a:r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r>
                  <a:rPr lang="pl-PL" sz="2000" dirty="0"/>
                  <a:t>się do głębokości </a:t>
                </a:r>
                <a:r>
                  <a:rPr lang="pl-PL" sz="2000" dirty="0" err="1"/>
                  <a:t>z</a:t>
                </a:r>
                <a:r>
                  <a:rPr lang="pl-PL" sz="2000" baseline="-25000" dirty="0" err="1"/>
                  <a:t>max</a:t>
                </a:r>
                <a:r>
                  <a:rPr lang="pl-PL" sz="2000" dirty="0"/>
                  <a:t>, w której spełniony został warunek :</a:t>
                </a:r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800" b="1" dirty="0"/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e>
                      <m:sub>
                        <m:r>
                          <a:rPr lang="pl-PL" sz="2000" b="1" i="1">
                            <a:latin typeface="Cambria Math" panose="02040503050406030204" pitchFamily="18" charset="0"/>
                          </a:rPr>
                          <m:t>𝒛𝒅</m:t>
                        </m:r>
                      </m:sub>
                    </m:sSub>
                    <m:r>
                      <a:rPr lang="pl-PL" sz="20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pl-PL" sz="2000" b="1" i="1">
                        <a:latin typeface="Cambria Math" panose="02040503050406030204" pitchFamily="18" charset="0"/>
                      </a:rPr>
                      <m:t>𝟎</m:t>
                    </m:r>
                    <m:r>
                      <a:rPr lang="pl-PL" sz="2000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pl-PL" sz="2000" b="1" i="1">
                        <a:latin typeface="Cambria Math" panose="02040503050406030204" pitchFamily="18" charset="0"/>
                      </a:rPr>
                      <m:t>𝟐</m:t>
                    </m:r>
                    <m:sSub>
                      <m:sSubPr>
                        <m:ctrlPr>
                          <a:rPr lang="pl-PL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e>
                      <m:sub>
                        <m:r>
                          <a:rPr lang="pl-PL" sz="2000" b="1" i="1">
                            <a:latin typeface="Cambria Math" panose="02040503050406030204" pitchFamily="18" charset="0"/>
                          </a:rPr>
                          <m:t>𝒛</m:t>
                        </m:r>
                        <m:r>
                          <a:rPr lang="pl-PL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</m:sub>
                    </m:sSub>
                  </m:oMath>
                </a14:m>
                <a:r>
                  <a:rPr lang="pl-PL" sz="2000" b="1" dirty="0"/>
                  <a:t>   </a:t>
                </a:r>
                <a:r>
                  <a:rPr lang="pl-PL" sz="2000" dirty="0"/>
                  <a:t>- wg EN 1997-1 p.6.6.2(6)</a:t>
                </a:r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e>
                      <m:sub>
                        <m:r>
                          <a:rPr lang="pl-PL" sz="2000" b="1" i="1">
                            <a:latin typeface="Cambria Math" panose="02040503050406030204" pitchFamily="18" charset="0"/>
                          </a:rPr>
                          <m:t>𝒛𝒅</m:t>
                        </m:r>
                      </m:sub>
                    </m:sSub>
                    <m:r>
                      <a:rPr lang="pl-PL" sz="20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pl-PL" sz="2000" b="1" i="1">
                        <a:latin typeface="Cambria Math" panose="02040503050406030204" pitchFamily="18" charset="0"/>
                      </a:rPr>
                      <m:t>𝟎</m:t>
                    </m:r>
                    <m:r>
                      <a:rPr lang="pl-PL" sz="2000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pl-PL" sz="2000" b="1" i="1">
                        <a:latin typeface="Cambria Math" panose="02040503050406030204" pitchFamily="18" charset="0"/>
                      </a:rPr>
                      <m:t>𝟑</m:t>
                    </m:r>
                    <m:sSub>
                      <m:sSubPr>
                        <m:ctrlPr>
                          <a:rPr lang="pl-PL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e>
                      <m:sub>
                        <m:r>
                          <a:rPr lang="pl-PL" sz="2000" b="1" i="1">
                            <a:latin typeface="Cambria Math" panose="02040503050406030204" pitchFamily="18" charset="0"/>
                          </a:rPr>
                          <m:t>𝒛</m:t>
                        </m:r>
                        <m:r>
                          <a:rPr lang="pl-PL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</m:sub>
                    </m:sSub>
                  </m:oMath>
                </a14:m>
                <a:r>
                  <a:rPr lang="pl-PL" sz="2000" b="1" dirty="0"/>
                  <a:t>   </a:t>
                </a:r>
                <a:r>
                  <a:rPr lang="pl-PL" sz="2000" dirty="0"/>
                  <a:t>- wg PN-81/B-03020 p. 3.5.3.</a:t>
                </a:r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2000" b="1" dirty="0"/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14:m>
                  <m:oMath xmlns:m="http://schemas.openxmlformats.org/officeDocument/2006/math">
                    <m:r>
                      <a:rPr lang="pl-PL" sz="2000" b="1" i="1">
                        <a:latin typeface="Cambria Math" panose="02040503050406030204" pitchFamily="18" charset="0"/>
                      </a:rPr>
                      <m:t>𝒔</m:t>
                    </m:r>
                    <m:r>
                      <a:rPr lang="pl-PL" sz="2000" b="1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pl-PL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000" b="1" i="1"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p>
                        <m:r>
                          <a:rPr lang="pl-PL" sz="20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pl-PL" sz="2000" b="1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pl-PL" sz="2000" b="1" i="1">
                        <a:latin typeface="Cambria Math" panose="02040503050406030204" pitchFamily="18" charset="0"/>
                      </a:rPr>
                      <m:t>𝒔</m:t>
                    </m:r>
                    <m:r>
                      <a:rPr lang="pl-PL" sz="2000" b="1" i="1">
                        <a:latin typeface="Cambria Math" panose="02040503050406030204" pitchFamily="18" charset="0"/>
                      </a:rPr>
                      <m:t>′′</m:t>
                    </m:r>
                  </m:oMath>
                </a14:m>
                <a:r>
                  <a:rPr lang="pl-PL" sz="2000" b="1" dirty="0"/>
                  <a:t>    </a:t>
                </a:r>
                <a:r>
                  <a:rPr lang="pl-PL" sz="2000" dirty="0"/>
                  <a:t>- całkowite osiadanie warstwy</a:t>
                </a:r>
                <a:endParaRPr lang="pl-PL" sz="2000" b="1" dirty="0"/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1000" b="1" dirty="0"/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l-PL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000" b="1" i="1"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p>
                        <m:r>
                          <a:rPr lang="pl-PL" sz="20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pl-PL" sz="2000" b="1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pl-PL" sz="20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l-PL" sz="20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sz="20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pl-PL" sz="2000" b="1" i="1">
                                <a:latin typeface="Cambria Math" panose="02040503050406030204" pitchFamily="18" charset="0"/>
                              </a:rPr>
                              <m:t>𝒛𝒅</m:t>
                            </m:r>
                          </m:sub>
                        </m:sSub>
                        <m:r>
                          <a:rPr lang="pl-PL" sz="2000" b="1" i="1">
                            <a:latin typeface="Cambria Math" panose="02040503050406030204" pitchFamily="18" charset="0"/>
                          </a:rPr>
                          <m:t>𝒉</m:t>
                        </m:r>
                      </m:num>
                      <m:den>
                        <m:sSub>
                          <m:sSubPr>
                            <m:ctrlPr>
                              <a:rPr lang="pl-PL" sz="20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sz="2000" b="1" i="1">
                                <a:latin typeface="Cambria Math" panose="02040503050406030204" pitchFamily="18" charset="0"/>
                              </a:rPr>
                              <m:t>𝑴</m:t>
                            </m:r>
                          </m:e>
                          <m:sub>
                            <m:r>
                              <a:rPr lang="pl-PL" sz="2000" b="1" i="1"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</m:oMath>
                </a14:m>
                <a:r>
                  <a:rPr lang="pl-PL" sz="2000" b="1" dirty="0"/>
                  <a:t>       </a:t>
                </a:r>
                <a:r>
                  <a:rPr lang="pl-PL" sz="2000" dirty="0"/>
                  <a:t>- osiadanie pierwotne warstwy</a:t>
                </a:r>
                <a:endParaRPr lang="pl-PL" sz="2000" b="1" dirty="0"/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1000" b="1" dirty="0"/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14:m>
                  <m:oMath xmlns:m="http://schemas.openxmlformats.org/officeDocument/2006/math">
                    <m:r>
                      <a:rPr lang="pl-PL" sz="2000" b="1" i="1">
                        <a:latin typeface="Cambria Math" panose="02040503050406030204" pitchFamily="18" charset="0"/>
                      </a:rPr>
                      <m:t>𝒔</m:t>
                    </m:r>
                    <m:r>
                      <a:rPr lang="pl-PL" sz="2000" b="1" i="1">
                        <a:latin typeface="Cambria Math" panose="02040503050406030204" pitchFamily="18" charset="0"/>
                      </a:rPr>
                      <m:t>"=</m:t>
                    </m:r>
                    <m:r>
                      <a:rPr lang="pl-PL" sz="20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𝝀</m:t>
                    </m:r>
                    <m:f>
                      <m:fPr>
                        <m:ctrlPr>
                          <a:rPr lang="pl-PL" sz="20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l-PL" sz="20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sz="20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pl-PL" sz="2000" b="1" i="1">
                                <a:latin typeface="Cambria Math" panose="02040503050406030204" pitchFamily="18" charset="0"/>
                              </a:rPr>
                              <m:t>𝒛𝒔</m:t>
                            </m:r>
                          </m:sub>
                        </m:sSub>
                        <m:r>
                          <a:rPr lang="pl-PL" sz="2000" b="1" i="1">
                            <a:latin typeface="Cambria Math" panose="02040503050406030204" pitchFamily="18" charset="0"/>
                          </a:rPr>
                          <m:t>𝒉</m:t>
                        </m:r>
                      </m:num>
                      <m:den>
                        <m:r>
                          <a:rPr lang="pl-PL" sz="2000" b="1" i="1">
                            <a:latin typeface="Cambria Math" panose="02040503050406030204" pitchFamily="18" charset="0"/>
                          </a:rPr>
                          <m:t>𝑴</m:t>
                        </m:r>
                      </m:den>
                    </m:f>
                  </m:oMath>
                </a14:m>
                <a:r>
                  <a:rPr lang="pl-PL" sz="2000" b="1" dirty="0"/>
                  <a:t>      </a:t>
                </a:r>
                <a:r>
                  <a:rPr lang="pl-PL" sz="2000" dirty="0"/>
                  <a:t>- osiadanie wtórne warstwy</a:t>
                </a:r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1000" b="1" dirty="0"/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r>
                  <a:rPr lang="pl-PL" sz="2000" dirty="0"/>
                  <a:t>h – miąższość </a:t>
                </a:r>
                <a:r>
                  <a:rPr lang="pl-PL" sz="2000" dirty="0" smtClean="0"/>
                  <a:t>warstwy obliczeniowej gruntu</a:t>
                </a:r>
                <a:endParaRPr lang="pl-PL" sz="2000" dirty="0"/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14:m>
                  <m:oMath xmlns:m="http://schemas.openxmlformats.org/officeDocument/2006/math">
                    <m:r>
                      <a:rPr lang="pl-PL" sz="20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𝝀</m:t>
                    </m:r>
                  </m:oMath>
                </a14:m>
                <a:r>
                  <a:rPr lang="pl-PL" sz="2000" dirty="0"/>
                  <a:t> – współczynnik uwzględniający stopień odprężenia podłoża po wykonaniu wykopu</a:t>
                </a:r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r>
                  <a:rPr lang="pl-PL" sz="2000" dirty="0"/>
                  <a:t>        wg PN-81/B-03020 p. 3.5.3. należy przyjmować:</a:t>
                </a:r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r>
                  <a:rPr lang="pl-PL" sz="2000" b="1" dirty="0">
                    <a:ea typeface="Cambria Math" panose="02040503050406030204" pitchFamily="18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pl-PL" sz="20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𝝀</m:t>
                    </m:r>
                  </m:oMath>
                </a14:m>
                <a:r>
                  <a:rPr lang="pl-PL" sz="2000" dirty="0"/>
                  <a:t>=0 – gdy czas wznoszenia budowli trwa nie dłużej niż rok</a:t>
                </a:r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r>
                  <a:rPr lang="pl-PL" sz="2000" b="1" dirty="0">
                    <a:ea typeface="Cambria Math" panose="02040503050406030204" pitchFamily="18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pl-PL" sz="20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𝝀</m:t>
                    </m:r>
                  </m:oMath>
                </a14:m>
                <a:r>
                  <a:rPr lang="pl-PL" sz="2000" dirty="0"/>
                  <a:t>=1 – gdy czas wznoszenia budowli trwa dłużej niż rok</a:t>
                </a:r>
                <a:endParaRPr lang="pl-PL" sz="2000" b="1" dirty="0"/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2000" dirty="0"/>
              </a:p>
              <a:p>
                <a:pPr lvl="0">
                  <a:defRPr/>
                </a:pPr>
                <a:endParaRPr lang="pl-PL" sz="2800" b="0" i="1" dirty="0" smtClean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endParaRPr kumimoji="0" lang="pl-PL" sz="2000" i="0" u="none" strike="noStrike" kern="1200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77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endParaRPr kumimoji="0" lang="en-US" sz="3500" i="0" u="none" strike="noStrike" kern="1200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77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mc:Choice>
        <mc:Fallback xmlns="">
          <p:sp>
            <p:nvSpPr>
              <p:cNvPr id="22" name="CuadroTexto 238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77FEFAFB-C0B3-F24F-B354-0CE16D90C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859" y="123531"/>
                <a:ext cx="11485261" cy="8553495"/>
              </a:xfrm>
              <a:prstGeom prst="rect">
                <a:avLst/>
              </a:prstGeom>
              <a:blipFill rotWithShape="0">
                <a:blip r:embed="rId2"/>
                <a:stretch>
                  <a:fillRect l="-531" t="-356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4773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30">
            <a:extLst>
              <a:ext uri="{FF2B5EF4-FFF2-40B4-BE49-F238E27FC236}">
                <a16:creationId xmlns:a16="http://schemas.microsoft.com/office/drawing/2014/main" id="{32DB5B9D-7D8E-C340-B462-996659552496}"/>
              </a:ext>
            </a:extLst>
          </p:cNvPr>
          <p:cNvSpPr/>
          <p:nvPr/>
        </p:nvSpPr>
        <p:spPr>
          <a:xfrm>
            <a:off x="0" y="1"/>
            <a:ext cx="11811000" cy="6858000"/>
          </a:xfrm>
          <a:prstGeom prst="rect">
            <a:avLst/>
          </a:prstGeom>
          <a:pattFill prst="lgGrid">
            <a:fgClr>
              <a:srgbClr val="ECECE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e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60852857"/>
                  </p:ext>
                </p:extLst>
              </p:nvPr>
            </p:nvGraphicFramePr>
            <p:xfrm>
              <a:off x="378421" y="719666"/>
              <a:ext cx="11269843" cy="17970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6612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4700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7566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6293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47505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618565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654423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681318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  <a:gridCol w="645459">
                      <a:extLst>
                        <a:ext uri="{9D8B030D-6E8A-4147-A177-3AD203B41FA5}">
                          <a16:colId xmlns:a16="http://schemas.microsoft.com/office/drawing/2014/main" val="20010"/>
                        </a:ext>
                      </a:extLst>
                    </a:gridCol>
                    <a:gridCol w="1009439">
                      <a:extLst>
                        <a:ext uri="{9D8B030D-6E8A-4147-A177-3AD203B41FA5}">
                          <a16:colId xmlns:a16="http://schemas.microsoft.com/office/drawing/2014/main" val="20011"/>
                        </a:ext>
                      </a:extLst>
                    </a:gridCol>
                    <a:gridCol w="662932">
                      <a:extLst>
                        <a:ext uri="{9D8B030D-6E8A-4147-A177-3AD203B41FA5}">
                          <a16:colId xmlns:a16="http://schemas.microsoft.com/office/drawing/2014/main" val="20012"/>
                        </a:ext>
                      </a:extLst>
                    </a:gridCol>
                    <a:gridCol w="662932">
                      <a:extLst>
                        <a:ext uri="{9D8B030D-6E8A-4147-A177-3AD203B41FA5}">
                          <a16:colId xmlns:a16="http://schemas.microsoft.com/office/drawing/2014/main" val="20013"/>
                        </a:ext>
                      </a:extLst>
                    </a:gridCol>
                    <a:gridCol w="662932">
                      <a:extLst>
                        <a:ext uri="{9D8B030D-6E8A-4147-A177-3AD203B41FA5}">
                          <a16:colId xmlns:a16="http://schemas.microsoft.com/office/drawing/2014/main" val="20014"/>
                        </a:ext>
                      </a:extLst>
                    </a:gridCol>
                    <a:gridCol w="662932">
                      <a:extLst>
                        <a:ext uri="{9D8B030D-6E8A-4147-A177-3AD203B41FA5}">
                          <a16:colId xmlns:a16="http://schemas.microsoft.com/office/drawing/2014/main" val="20015"/>
                        </a:ext>
                      </a:extLst>
                    </a:gridCol>
                    <a:gridCol w="662932">
                      <a:extLst>
                        <a:ext uri="{9D8B030D-6E8A-4147-A177-3AD203B41FA5}">
                          <a16:colId xmlns:a16="http://schemas.microsoft.com/office/drawing/2014/main" val="2001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 smtClean="0"/>
                            <a:t>warstwa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 smtClean="0"/>
                            <a:t>h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𝜸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𝝈</m:t>
                                    </m:r>
                                  </m:e>
                                  <m:sub>
                                    <m:r>
                                      <a:rPr lang="pl-PL" b="1" i="1" smtClean="0"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  <m:r>
                                      <a:rPr lang="pl-PL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𝝆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 smtClean="0"/>
                            <a:t>z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 smtClean="0"/>
                            <a:t>z/B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𝜼</m:t>
                                    </m:r>
                                  </m:e>
                                  <m:sub>
                                    <m:r>
                                      <a:rPr lang="pl-PL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𝝈</m:t>
                                    </m:r>
                                  </m:e>
                                  <m:sub>
                                    <m:r>
                                      <a:rPr lang="pl-PL" b="1" i="1" smtClean="0"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  <m:r>
                                      <a:rPr lang="pl-PL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𝒔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l-PL" dirty="0" smtClean="0"/>
                            <a:t>=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𝝈</m:t>
                                  </m:r>
                                </m:e>
                                <m:sub>
                                  <m:r>
                                    <a:rPr lang="pl-PL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  <m:r>
                                    <a:rPr lang="pl-PL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𝝆</m:t>
                                  </m:r>
                                </m:sub>
                              </m:sSub>
                            </m:oMath>
                          </a14:m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𝜼</m:t>
                                    </m:r>
                                  </m:e>
                                  <m:sub>
                                    <m:r>
                                      <a:rPr lang="pl-PL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𝒔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𝝈</m:t>
                                    </m:r>
                                  </m:e>
                                  <m:sub>
                                    <m:r>
                                      <a:rPr lang="pl-PL" b="1" i="1" smtClean="0"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  <m:r>
                                      <a:rPr lang="pl-PL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𝒒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𝝈</m:t>
                                    </m:r>
                                  </m:e>
                                  <m:sub>
                                    <m:r>
                                      <a:rPr lang="pl-PL" b="1" i="1" smtClean="0">
                                        <a:latin typeface="Cambria Math" panose="02040503050406030204" pitchFamily="18" charset="0"/>
                                      </a:rPr>
                                      <m:t>𝒛𝒅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 smtClean="0"/>
                            <a:t>0,2</a:t>
                          </a:r>
                          <a14:m>
                            <m:oMath xmlns:m="http://schemas.openxmlformats.org/officeDocument/2006/math"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en-GB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𝝈</m:t>
                                  </m:r>
                                </m:e>
                                <m:sub>
                                  <m:r>
                                    <a:rPr lang="pl-PL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  <m:r>
                                    <a:rPr lang="pl-PL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𝝆</m:t>
                                  </m:r>
                                </m:sub>
                              </m:sSub>
                            </m:oMath>
                          </a14:m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l-PL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𝑴</m:t>
                                    </m:r>
                                  </m:e>
                                  <m:sub>
                                    <m:r>
                                      <a:rPr lang="pl-PL" b="1" i="1" smtClean="0"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l-PL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𝑴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l-PL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𝒔</m:t>
                                </m:r>
                                <m:r>
                                  <a:rPr lang="pl-PL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l-PL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𝒔</m:t>
                                </m:r>
                                <m:r>
                                  <a:rPr lang="pl-PL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"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l-PL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𝒔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𝝈</m:t>
                                    </m:r>
                                  </m:e>
                                  <m:sub>
                                    <m:r>
                                      <a:rPr lang="pl-PL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𝟎</m:t>
                                    </m:r>
                                    <m:r>
                                      <a:rPr lang="pl-PL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𝝆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 smtClean="0"/>
                            <a:t>0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 smtClean="0"/>
                            <a:t>0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 smtClean="0"/>
                            <a:t>1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 smtClean="0"/>
                            <a:t>1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e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60852857"/>
                  </p:ext>
                </p:extLst>
              </p:nvPr>
            </p:nvGraphicFramePr>
            <p:xfrm>
              <a:off x="378421" y="719666"/>
              <a:ext cx="11269843" cy="17970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66129"/>
                    <a:gridCol w="447003"/>
                    <a:gridCol w="475663"/>
                    <a:gridCol w="662932"/>
                    <a:gridCol w="475052"/>
                    <a:gridCol w="618565"/>
                    <a:gridCol w="654423"/>
                    <a:gridCol w="681318"/>
                    <a:gridCol w="609600"/>
                    <a:gridCol w="609600"/>
                    <a:gridCol w="645459"/>
                    <a:gridCol w="1009439"/>
                    <a:gridCol w="662932"/>
                    <a:gridCol w="662932"/>
                    <a:gridCol w="662932"/>
                    <a:gridCol w="662932"/>
                    <a:gridCol w="662932"/>
                  </a:tblGrid>
                  <a:tr h="66484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 smtClean="0"/>
                            <a:t>warstwa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 smtClean="0"/>
                            <a:t>h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319231" t="-917" r="-1957692" b="-1724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300000" t="-917" r="-1300917" b="-1724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 smtClean="0"/>
                            <a:t>z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 smtClean="0"/>
                            <a:t>z/B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569444" t="-917" r="-1047222" b="-1724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645536" t="-917" r="-909821" b="-1724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835000" t="-917" r="-919000" b="-1724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935000" t="-917" r="-819000" b="-1724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976415" t="-917" r="-672642" b="-1724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691515" t="-917" r="-332121" b="-1724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198165" t="-917" r="-402752" b="-1724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298165" t="-917" r="-302752" b="-1724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411111" t="-917" r="-205556" b="-1724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497248" t="-917" r="-103670" b="-1724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597248" t="-917" r="-3670" b="-172477"/>
                          </a:stretch>
                        </a:blipFill>
                      </a:tcPr>
                    </a:tc>
                  </a:tr>
                  <a:tr h="390525"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300000" t="-171875" r="-1300917" b="-193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 smtClean="0"/>
                            <a:t>0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 smtClean="0"/>
                            <a:t>0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 smtClean="0"/>
                            <a:t>1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 smtClean="0"/>
                            <a:t>1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6" name="Łącznik prosty 5"/>
          <p:cNvCxnSpPr/>
          <p:nvPr/>
        </p:nvCxnSpPr>
        <p:spPr>
          <a:xfrm>
            <a:off x="5158441" y="1187375"/>
            <a:ext cx="180340" cy="25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238">
            <a:extLst>
              <a:ext uri="{FF2B5EF4-FFF2-40B4-BE49-F238E27FC236}">
                <a16:creationId xmlns:a16="http://schemas.microsoft.com/office/drawing/2014/main" id="{77FEFAFB-C0B3-F24F-B354-0CE16D90C72C}"/>
              </a:ext>
            </a:extLst>
          </p:cNvPr>
          <p:cNvSpPr txBox="1"/>
          <p:nvPr/>
        </p:nvSpPr>
        <p:spPr>
          <a:xfrm>
            <a:off x="378421" y="2765131"/>
            <a:ext cx="11195701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>
                <a:solidFill>
                  <a:prstClr val="black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Pierwsze obliczenia – w poziomie posadowienia. W tym miejscu obliczona wartość </a:t>
            </a:r>
            <a:r>
              <a:rPr lang="pl-PL" dirty="0" err="1" smtClean="0">
                <a:solidFill>
                  <a:prstClr val="black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naprężeń</a:t>
            </a:r>
            <a:r>
              <a:rPr lang="pl-PL" dirty="0" smtClean="0">
                <a:solidFill>
                  <a:prstClr val="black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pierwotnych pozwoli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>
                <a:solidFill>
                  <a:prstClr val="black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na wygodne obliczenia odprężenia gruntu w kolejnych warstewkach obliczeniowych.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i="0" u="none" strike="noStrike" kern="1200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rPr>
              <a:t>Wstępnie wypełniona tabelka wyżej, powinny być te wartości wpisane jasne </a:t>
            </a:r>
          </a:p>
          <a:p>
            <a:pPr algn="just">
              <a:spcBef>
                <a:spcPct val="20000"/>
              </a:spcBef>
              <a:tabLst>
                <a:tab pos="5653088" algn="l"/>
              </a:tabLst>
              <a:defRPr/>
            </a:pPr>
            <a:endParaRPr lang="pl-PL" sz="2000" dirty="0" smtClean="0"/>
          </a:p>
          <a:p>
            <a:pPr algn="just">
              <a:spcBef>
                <a:spcPct val="20000"/>
              </a:spcBef>
              <a:tabLst>
                <a:tab pos="5653088" algn="l"/>
              </a:tabLst>
              <a:defRPr/>
            </a:pPr>
            <a:r>
              <a:rPr lang="pl-PL" sz="2000" dirty="0" smtClean="0"/>
              <a:t>Kolejne obliczenia – </a:t>
            </a:r>
            <a:r>
              <a:rPr lang="pl-PL" sz="2000" b="1" dirty="0" smtClean="0"/>
              <a:t>w środku </a:t>
            </a:r>
            <a:r>
              <a:rPr lang="pl-PL" sz="2000" dirty="0" smtClean="0"/>
              <a:t>wydzielonych warstewek obliczeniowych</a:t>
            </a:r>
            <a:endParaRPr lang="pl-PL" sz="2000" dirty="0"/>
          </a:p>
          <a:p>
            <a:pPr lvl="0" algn="just">
              <a:spcBef>
                <a:spcPct val="20000"/>
              </a:spcBef>
              <a:tabLst>
                <a:tab pos="5653088" algn="l"/>
              </a:tabLst>
              <a:defRPr/>
            </a:pPr>
            <a:endParaRPr lang="pl-PL" sz="2000" dirty="0" smtClean="0"/>
          </a:p>
          <a:p>
            <a:pPr lvl="0" algn="just">
              <a:spcBef>
                <a:spcPct val="20000"/>
              </a:spcBef>
              <a:tabLst>
                <a:tab pos="5653088" algn="l"/>
              </a:tabLst>
              <a:defRPr/>
            </a:pPr>
            <a:r>
              <a:rPr lang="pl-PL" sz="2000" dirty="0" smtClean="0"/>
              <a:t>Uwaga na jednostki. Naprężenia w [</a:t>
            </a:r>
            <a:r>
              <a:rPr lang="pl-PL" sz="2000" dirty="0" err="1" smtClean="0"/>
              <a:t>kPa</a:t>
            </a:r>
            <a:r>
              <a:rPr lang="pl-PL" sz="2000" dirty="0" smtClean="0"/>
              <a:t>] najwygodniej i pilnować, by moduły również zostały podstawione </a:t>
            </a:r>
          </a:p>
          <a:p>
            <a:pPr lvl="0" algn="just">
              <a:spcBef>
                <a:spcPct val="20000"/>
              </a:spcBef>
              <a:tabLst>
                <a:tab pos="5653088" algn="l"/>
              </a:tabLst>
              <a:defRPr/>
            </a:pPr>
            <a:r>
              <a:rPr lang="pl-PL" sz="2000" dirty="0" smtClean="0"/>
              <a:t>w [</a:t>
            </a:r>
            <a:r>
              <a:rPr lang="pl-PL" sz="2000" dirty="0" err="1" smtClean="0"/>
              <a:t>kPa</a:t>
            </a:r>
            <a:r>
              <a:rPr lang="pl-PL" sz="2000" dirty="0" smtClean="0"/>
              <a:t>]. </a:t>
            </a:r>
            <a:r>
              <a:rPr lang="pl-PL" sz="2000" dirty="0"/>
              <a:t>J</a:t>
            </a:r>
            <a:r>
              <a:rPr lang="pl-PL" sz="2000" dirty="0" smtClean="0"/>
              <a:t>eśli „h”, czyli wysokości warstewek mamy wyrażone w metrach, to wygodniej od razu zamienić</a:t>
            </a:r>
          </a:p>
          <a:p>
            <a:pPr lvl="0" algn="just">
              <a:spcBef>
                <a:spcPct val="20000"/>
              </a:spcBef>
              <a:tabLst>
                <a:tab pos="5653088" algn="l"/>
              </a:tabLst>
              <a:defRPr/>
            </a:pPr>
            <a:r>
              <a:rPr lang="pl-PL" sz="2000" dirty="0" smtClean="0"/>
              <a:t>wartości s’ i s” w tabeli na [cm] lub [mm]. Ostateczne wyniki osiadania proszę podać w [cm] lub [mm],</a:t>
            </a:r>
          </a:p>
          <a:p>
            <a:pPr lvl="0" algn="just">
              <a:spcBef>
                <a:spcPct val="20000"/>
              </a:spcBef>
              <a:tabLst>
                <a:tab pos="5653088" algn="l"/>
              </a:tabLst>
              <a:defRPr/>
            </a:pPr>
            <a:r>
              <a:rPr lang="pl-PL" sz="2000" dirty="0" smtClean="0"/>
              <a:t>w zależności od ich rzędu wielkości.</a:t>
            </a:r>
          </a:p>
        </p:txBody>
      </p:sp>
      <p:sp>
        <p:nvSpPr>
          <p:cNvPr id="7" name="Gwiazda 10-ramienna 6"/>
          <p:cNvSpPr/>
          <p:nvPr/>
        </p:nvSpPr>
        <p:spPr>
          <a:xfrm>
            <a:off x="7538720" y="3342640"/>
            <a:ext cx="365760" cy="365760"/>
          </a:xfrm>
          <a:prstGeom prst="star10">
            <a:avLst>
              <a:gd name="adj" fmla="val 25172"/>
              <a:gd name="hf" fmla="val 105146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Prostokąt 9"/>
          <p:cNvSpPr/>
          <p:nvPr/>
        </p:nvSpPr>
        <p:spPr>
          <a:xfrm>
            <a:off x="378421" y="286585"/>
            <a:ext cx="57534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i="1" u="sng" dirty="0" smtClean="0">
                <a:solidFill>
                  <a:prstClr val="black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Proponowany układ tabeli do obliczenia osiadania:</a:t>
            </a:r>
            <a:endParaRPr lang="en-GB" i="1" u="sng" dirty="0"/>
          </a:p>
        </p:txBody>
      </p:sp>
    </p:spTree>
    <p:extLst>
      <p:ext uri="{BB962C8B-B14F-4D97-AF65-F5344CB8AC3E}">
        <p14:creationId xmlns:p14="http://schemas.microsoft.com/office/powerpoint/2010/main" val="733493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30">
            <a:extLst>
              <a:ext uri="{FF2B5EF4-FFF2-40B4-BE49-F238E27FC236}">
                <a16:creationId xmlns:a16="http://schemas.microsoft.com/office/drawing/2014/main" id="{32DB5B9D-7D8E-C340-B462-996659552496}"/>
              </a:ext>
            </a:extLst>
          </p:cNvPr>
          <p:cNvSpPr/>
          <p:nvPr/>
        </p:nvSpPr>
        <p:spPr>
          <a:xfrm>
            <a:off x="0" y="1"/>
            <a:ext cx="11811000" cy="6858000"/>
          </a:xfrm>
          <a:prstGeom prst="rect">
            <a:avLst/>
          </a:prstGeom>
          <a:pattFill prst="lgGrid">
            <a:fgClr>
              <a:srgbClr val="ECECE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uadroTexto 238">
                <a:extLst>
                  <a:ext uri="{FF2B5EF4-FFF2-40B4-BE49-F238E27FC236}">
                    <a16:creationId xmlns:a16="http://schemas.microsoft.com/office/drawing/2014/main" id="{77FEFAFB-C0B3-F24F-B354-0CE16D90C72C}"/>
                  </a:ext>
                </a:extLst>
              </p:cNvPr>
              <p:cNvSpPr txBox="1"/>
              <p:nvPr/>
            </p:nvSpPr>
            <p:spPr>
              <a:xfrm>
                <a:off x="142859" y="123531"/>
                <a:ext cx="11485261" cy="80801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r>
                  <a:rPr lang="pl-PL" sz="2000" b="1" dirty="0"/>
                  <a:t>4.2. Wyznaczenie osiadania fundamentu</a:t>
                </a:r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2000" b="1" dirty="0"/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r>
                  <a:rPr lang="pl-PL" sz="2000" u="sng" dirty="0"/>
                  <a:t>Warunek maksymalnego osiadania:</a:t>
                </a:r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900" b="1" dirty="0"/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000" b="1" i="1"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pl-PL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pl-PL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pl-PL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𝒎𝒂𝒙</m:t>
                          </m:r>
                        </m:sub>
                      </m:sSub>
                      <m:r>
                        <a:rPr lang="pl-PL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l-PL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𝟓𝟎</m:t>
                      </m:r>
                      <m:r>
                        <a:rPr lang="pl-PL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𝒎𝒎</m:t>
                      </m:r>
                    </m:oMath>
                  </m:oMathPara>
                </a14:m>
                <a:endParaRPr lang="pl-PL" sz="2000" b="1" dirty="0"/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900" b="1" dirty="0"/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2000" dirty="0"/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r>
                  <a:rPr lang="pl-PL" sz="2000" u="sng" dirty="0"/>
                  <a:t>Osiadanie  średnie:</a:t>
                </a:r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2000" dirty="0"/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pl-PL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l-PL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acc>
                      <m:r>
                        <a:rPr lang="pl-PL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pHide m:val="on"/>
                              <m:ctrlPr>
                                <a:rPr lang="pl-PL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pl-PL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pl-PL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-PL" sz="20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pl-PL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pl-PL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-PL" sz="20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pl-PL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pl-PL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pl-PL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pl-PL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-PL" sz="20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pl-PL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</m:oMath>
                  </m:oMathPara>
                </a14:m>
                <a:endParaRPr lang="pl-PL" sz="2000" dirty="0"/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r>
                  <a:rPr lang="pl-PL" sz="2000" dirty="0"/>
                  <a:t>gdzie:</a:t>
                </a:r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pl-PL" sz="2000" dirty="0"/>
                  <a:t> - powierzchnia podstawy i-tej stopy fundamentowej</a:t>
                </a:r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pl-PL" sz="2000" dirty="0"/>
                  <a:t> - wielkość osiadania i-tej stopy fundamentowej</a:t>
                </a:r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2000" dirty="0"/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r>
                  <a:rPr lang="pl-PL" sz="2000" u="sng" dirty="0"/>
                  <a:t>Strzałka ugięcia:</a:t>
                </a:r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r>
                  <a:rPr lang="pl-PL" sz="2000" dirty="0"/>
                  <a:t>Dopuszczalna wartość strzałki ugięcia wg załącznika krajowego </a:t>
                </a:r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r>
                  <a:rPr lang="pl-PL" sz="2000" dirty="0"/>
                  <a:t>PN-EN 1997-1 : 2008/ Ap2, pkt NA.3.2. Załącznik H, tab. NA.3.:  ∆=10mm</a:t>
                </a:r>
              </a:p>
              <a:p>
                <a:pPr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r>
                  <a:rPr lang="pl-PL" sz="2000" dirty="0"/>
                  <a:t>Strzałka ugięcia wyliczana jest zgodnie z wytycznymi normy PN - 81/ B - 03020</a:t>
                </a:r>
                <a:endParaRPr lang="pl-PL" sz="2000" u="sng" dirty="0"/>
              </a:p>
              <a:p>
                <a:pPr algn="just">
                  <a:spcBef>
                    <a:spcPct val="20000"/>
                  </a:spcBef>
                  <a:tabLst>
                    <a:tab pos="5653088" algn="l"/>
                  </a:tabLst>
                  <a:defRPr/>
                </a:pPr>
                <a:endParaRPr lang="pl-PL" sz="2000" dirty="0"/>
              </a:p>
              <a:p>
                <a:pPr lvl="0">
                  <a:defRPr/>
                </a:pPr>
                <a:endParaRPr lang="pl-PL" sz="2800" b="0" i="1" dirty="0" smtClean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endParaRPr kumimoji="0" lang="pl-PL" sz="2000" i="0" u="none" strike="noStrike" kern="1200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77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endParaRPr kumimoji="0" lang="en-US" sz="3500" i="0" u="none" strike="noStrike" kern="1200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 pitchFamily="34" charset="77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mc:Choice>
        <mc:Fallback xmlns="">
          <p:sp>
            <p:nvSpPr>
              <p:cNvPr id="22" name="CuadroTexto 238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77FEFAFB-C0B3-F24F-B354-0CE16D90C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859" y="123531"/>
                <a:ext cx="11485261" cy="8080161"/>
              </a:xfrm>
              <a:prstGeom prst="rect">
                <a:avLst/>
              </a:prstGeom>
              <a:blipFill rotWithShape="0">
                <a:blip r:embed="rId2"/>
                <a:stretch>
                  <a:fillRect l="-531" t="-37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1490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30">
            <a:extLst>
              <a:ext uri="{FF2B5EF4-FFF2-40B4-BE49-F238E27FC236}">
                <a16:creationId xmlns:a16="http://schemas.microsoft.com/office/drawing/2014/main" id="{32DB5B9D-7D8E-C340-B462-996659552496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pattFill prst="lgGrid">
            <a:fgClr>
              <a:srgbClr val="ECECEC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130" y="185441"/>
            <a:ext cx="11843787" cy="618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65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536</Words>
  <Application>Microsoft Office PowerPoint</Application>
  <PresentationFormat>Panoramiczny</PresentationFormat>
  <Paragraphs>228</Paragraphs>
  <Slides>14</Slides>
  <Notes>0</Notes>
  <HiddenSlides>1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Century Gothic</vt:lpstr>
      <vt:lpstr>Lato Light</vt:lpstr>
      <vt:lpstr>Open Sans</vt:lpstr>
      <vt:lpstr>Tw Cen MT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Konto Microsoft</dc:creator>
  <cp:lastModifiedBy>Agnieszka Lal</cp:lastModifiedBy>
  <cp:revision>63</cp:revision>
  <dcterms:created xsi:type="dcterms:W3CDTF">2021-11-08T23:42:43Z</dcterms:created>
  <dcterms:modified xsi:type="dcterms:W3CDTF">2026-10-24T14:02:58Z</dcterms:modified>
</cp:coreProperties>
</file>